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5" r:id="rId5"/>
    <p:sldMasterId id="2147483706" r:id="rId6"/>
    <p:sldMasterId id="2147483725" r:id="rId7"/>
  </p:sldMasterIdLst>
  <p:notesMasterIdLst>
    <p:notesMasterId r:id="rId24"/>
  </p:notesMasterIdLst>
  <p:sldIdLst>
    <p:sldId id="1805" r:id="rId8"/>
    <p:sldId id="1720" r:id="rId9"/>
    <p:sldId id="4163" r:id="rId10"/>
    <p:sldId id="1897" r:id="rId11"/>
    <p:sldId id="4172" r:id="rId12"/>
    <p:sldId id="4169" r:id="rId13"/>
    <p:sldId id="4052" r:id="rId14"/>
    <p:sldId id="4073" r:id="rId15"/>
    <p:sldId id="4084" r:id="rId16"/>
    <p:sldId id="4165" r:id="rId17"/>
    <p:sldId id="4171" r:id="rId18"/>
    <p:sldId id="4158" r:id="rId19"/>
    <p:sldId id="4146" r:id="rId20"/>
    <p:sldId id="1978" r:id="rId21"/>
    <p:sldId id="4167" r:id="rId22"/>
    <p:sldId id="153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A265A1-E27C-4E92-8E3D-986E8D1D5FA9}">
          <p14:sldIdLst>
            <p14:sldId id="1805"/>
            <p14:sldId id="1720"/>
            <p14:sldId id="4163"/>
            <p14:sldId id="1897"/>
            <p14:sldId id="4172"/>
            <p14:sldId id="4169"/>
            <p14:sldId id="4052"/>
            <p14:sldId id="4073"/>
            <p14:sldId id="4084"/>
            <p14:sldId id="4165"/>
            <p14:sldId id="4171"/>
            <p14:sldId id="4158"/>
            <p14:sldId id="4146"/>
            <p14:sldId id="1978"/>
            <p14:sldId id="4167"/>
            <p14:sldId id="1532"/>
          </p14:sldIdLst>
        </p14:section>
      </p14:sectionLst>
    </p:ext>
    <p:ext uri="{EFAFB233-063F-42B5-8137-9DF3F51BA10A}">
      <p15:sldGuideLst xmlns:p15="http://schemas.microsoft.com/office/powerpoint/2012/main">
        <p15:guide id="1" pos="1081"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409AE1"/>
    <a:srgbClr val="0078D7"/>
    <a:srgbClr val="005AA1"/>
    <a:srgbClr val="2F2F2F"/>
    <a:srgbClr val="EDF5FC"/>
    <a:srgbClr val="F0F0F0"/>
    <a:srgbClr val="00BCF2"/>
    <a:srgbClr val="0079D9"/>
    <a:srgbClr val="258C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57975" autoAdjust="0"/>
  </p:normalViewPr>
  <p:slideViewPr>
    <p:cSldViewPr snapToGrid="0">
      <p:cViewPr varScale="1">
        <p:scale>
          <a:sx n="52" d="100"/>
          <a:sy n="52" d="100"/>
        </p:scale>
        <p:origin x="1425" y="48"/>
      </p:cViewPr>
      <p:guideLst>
        <p:guide pos="1081"/>
        <p:guide orient="horz" pos="216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293BA-43B6-45E5-B08E-78EF0116809B}" type="datetimeFigureOut">
              <a:rPr lang="en-US" smtClean="0"/>
              <a:t>9/21/2018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E27BE-4645-41CD-BFB5-5BBADAFDD183}" type="slidenum">
              <a:rPr lang="en-US" smtClean="0"/>
              <a:t>‹#›</a:t>
            </a:fld>
            <a:endParaRPr lang="en-US"/>
          </a:p>
        </p:txBody>
      </p:sp>
    </p:spTree>
    <p:extLst>
      <p:ext uri="{BB962C8B-B14F-4D97-AF65-F5344CB8AC3E}">
        <p14:creationId xmlns:p14="http://schemas.microsoft.com/office/powerpoint/2010/main" val="3007756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Inspire 2018! </a:t>
            </a:r>
          </a:p>
          <a:p>
            <a:r>
              <a:rPr lang="en-US" dirty="0"/>
              <a:t>My name is Alex </a:t>
            </a:r>
            <a:r>
              <a:rPr lang="en-US" dirty="0" err="1"/>
              <a:t>Pherribo</a:t>
            </a:r>
            <a:r>
              <a:rPr lang="en-US" dirty="0"/>
              <a:t>, and I lead evangelism for the worldwide Co-Sell Program Team, which sits within the One Commercial Partner organization. </a:t>
            </a:r>
          </a:p>
          <a:p>
            <a:endParaRPr lang="en-US" dirty="0"/>
          </a:p>
          <a:p>
            <a:r>
              <a:rPr lang="en-US" dirty="0"/>
              <a:t>Inspire is a special moment in time for Microsoft and partners each year, and this is also a special moment in time for Co-Sell: what a difference a year makes. FY18 was a year of significant change in the OCP organization and with Co-Sell, but we are moving towards something this is truly inspiring </a:t>
            </a:r>
          </a:p>
          <a:p>
            <a:endParaRPr lang="en-US" dirty="0"/>
          </a:p>
          <a:p>
            <a:r>
              <a:rPr lang="en-US" dirty="0"/>
              <a:t>We have been hard at work to simplify the approach and expand the impact of co-sell this year, and I am excited to share some of these updates with you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Whether you are new to Co-Sell or already have a deep Co-Sell relationship with Microsoft, I hope you find this session informative and leave with a better understanding of the </a:t>
            </a:r>
            <a:r>
              <a:rPr lang="en-US" dirty="0" err="1"/>
              <a:t>co-sell</a:t>
            </a:r>
            <a:r>
              <a:rPr lang="en-US" dirty="0"/>
              <a:t> opportunity this year</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9/21/2018 11:05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some IP- based Co-Sell Ready solutions qualify for</a:t>
            </a:r>
            <a:r>
              <a:rPr lang="en-US" sz="1200" i="1" kern="1200" dirty="0">
                <a:solidFill>
                  <a:schemeClr val="tx1"/>
                </a:solidFill>
                <a:effectLst/>
                <a:latin typeface="+mn-lt"/>
                <a:ea typeface="+mn-ea"/>
                <a:cs typeface="+mn-cs"/>
              </a:rPr>
              <a:t> IP Co-Sell Ready status</a:t>
            </a:r>
            <a:r>
              <a:rPr lang="en-US" sz="1200" kern="1200" dirty="0">
                <a:solidFill>
                  <a:schemeClr val="tx1"/>
                </a:solidFill>
                <a:effectLst/>
                <a:latin typeface="+mn-lt"/>
                <a:ea typeface="+mn-ea"/>
                <a:cs typeface="+mn-cs"/>
              </a:rPr>
              <a:t> and inclusion in the Azure and Dynamics IP Co-Sell Incentives.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Now let’s talk about how Microsoft defines IP Co-Sell Ready solutions. In addition to being Co-Sell Ready, IP Co-Sell Ready solutions must:</a:t>
            </a:r>
          </a:p>
          <a:p>
            <a:pPr rtl="0" fontAlgn="ctr"/>
            <a:r>
              <a:rPr lang="en-US" sz="1200" b="0" i="0" kern="1200" dirty="0">
                <a:solidFill>
                  <a:schemeClr val="tx1"/>
                </a:solidFill>
                <a:effectLst/>
                <a:latin typeface="+mn-lt"/>
                <a:ea typeface="+mn-ea"/>
                <a:cs typeface="+mn-cs"/>
              </a:rPr>
              <a:t>Be a commercially available, packaged third-party solution, with more than 50% repeatable code, running on Azure or Dynamics via the ISV embed program. </a:t>
            </a:r>
          </a:p>
          <a:p>
            <a:pPr rtl="0" fontAlgn="ctr"/>
            <a:endParaRPr lang="en-US" sz="1200" b="0" i="0" kern="1200" dirty="0">
              <a:solidFill>
                <a:schemeClr val="tx1"/>
              </a:solidFill>
              <a:effectLst/>
              <a:latin typeface="+mn-lt"/>
              <a:ea typeface="+mn-ea"/>
              <a:cs typeface="+mn-cs"/>
            </a:endParaRPr>
          </a:p>
          <a:p>
            <a:pPr rtl="0" fontAlgn="ctr"/>
            <a:r>
              <a:rPr lang="en-US" sz="1200" b="0" i="0" kern="1200" dirty="0">
                <a:solidFill>
                  <a:schemeClr val="tx1"/>
                </a:solidFill>
                <a:effectLst/>
                <a:latin typeface="+mn-lt"/>
                <a:ea typeface="+mn-ea"/>
                <a:cs typeface="+mn-cs"/>
              </a:rPr>
              <a:t>Published to Azure Marketplace or AppSource. (solution, offer, practice</a:t>
            </a:r>
          </a:p>
          <a:p>
            <a:pPr rtl="0" fontAlgn="ctr"/>
            <a:r>
              <a:rPr lang="en-US" sz="1200" b="0" i="0" kern="1200" dirty="0">
                <a:solidFill>
                  <a:schemeClr val="tx1"/>
                </a:solidFill>
                <a:effectLst/>
                <a:latin typeface="+mn-lt"/>
                <a:ea typeface="+mn-ea"/>
                <a:cs typeface="+mn-cs"/>
              </a:rPr>
              <a:t>Have a current fiscal year architecture review and sign off, from a local Microsoft technical resource. </a:t>
            </a:r>
          </a:p>
          <a:p>
            <a:pPr rtl="0" fontAlgn="ctr"/>
            <a:endParaRPr lang="en-US" sz="1200" b="0" i="0" kern="1200" dirty="0">
              <a:solidFill>
                <a:schemeClr val="tx1"/>
              </a:solidFill>
              <a:effectLst/>
              <a:latin typeface="+mn-lt"/>
              <a:ea typeface="+mn-ea"/>
              <a:cs typeface="+mn-cs"/>
            </a:endParaRPr>
          </a:p>
          <a:p>
            <a:pPr rtl="0" fontAlgn="ctr"/>
            <a:r>
              <a:rPr lang="en-US" sz="1200" b="0" i="0" kern="1200" dirty="0">
                <a:solidFill>
                  <a:schemeClr val="tx1"/>
                </a:solidFill>
                <a:effectLst/>
                <a:latin typeface="+mn-lt"/>
                <a:ea typeface="+mn-ea"/>
                <a:cs typeface="+mn-cs"/>
              </a:rPr>
              <a:t>Now, I’ve mentioned the Co-Sell Desk a couple of times in this session, and I want to make sure you know who they are </a:t>
            </a:r>
            <a:r>
              <a:rPr lang="en-US" sz="1200" b="1" i="0" kern="1200" dirty="0">
                <a:solidFill>
                  <a:schemeClr val="tx1"/>
                </a:solidFill>
                <a:effectLst/>
                <a:latin typeface="+mn-lt"/>
                <a:ea typeface="+mn-ea"/>
                <a:cs typeface="+mn-cs"/>
              </a:rPr>
              <a:t>&lt;click&gt;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DE022EA-76B1-46B8-9C5D-029FB65C08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886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Co-Sell Desk is a one-stop-shop to answer questions and simplify deals for partners and Microsoft roles -worldwide.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Co-Sell Desk can help you with anything related to Co-Sell, including partner onboarding, OCP Catalog, Partner Sales Connect, opportunity sharing, and deal registration among other topics. among other topics.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Co-Sell Desk is here with us at Inspire this year, and can answer specific questions about your business at the </a:t>
            </a:r>
            <a:r>
              <a:rPr lang="en-US" sz="1200" kern="1200" dirty="0" err="1">
                <a:solidFill>
                  <a:schemeClr val="tx1"/>
                </a:solidFill>
                <a:effectLst/>
                <a:latin typeface="+mn-lt"/>
                <a:ea typeface="+mn-ea"/>
                <a:cs typeface="+mn-cs"/>
              </a:rPr>
              <a:t>co-sell</a:t>
            </a:r>
            <a:r>
              <a:rPr lang="en-US" sz="1200" kern="1200" dirty="0">
                <a:solidFill>
                  <a:schemeClr val="tx1"/>
                </a:solidFill>
                <a:effectLst/>
                <a:latin typeface="+mn-lt"/>
                <a:ea typeface="+mn-ea"/>
                <a:cs typeface="+mn-cs"/>
              </a:rPr>
              <a:t> kiosk, in the partner experience booth in the main expo floor.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E022EA-76B1-46B8-9C5D-029FB65C08A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616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it real. I am very happy to welcome Frances Zelazny to the stage, Chief Strategy and Marketing Officer at BioCatch</a:t>
            </a:r>
          </a:p>
          <a:p>
            <a:endParaRPr lang="en-US" dirty="0"/>
          </a:p>
          <a:p>
            <a:pPr marL="628633" lvl="1" indent="-171450">
              <a:buFont typeface="Arial" panose="020B0604020202020204" pitchFamily="34" charset="0"/>
              <a:buChar char="•"/>
            </a:pPr>
            <a:r>
              <a:rPr lang="en-US" sz="1050" b="0" dirty="0">
                <a:solidFill>
                  <a:schemeClr val="tx1">
                    <a:lumMod val="50000"/>
                  </a:schemeClr>
                </a:solidFill>
              </a:rPr>
              <a:t>Tell me a bit about BioCatch</a:t>
            </a:r>
          </a:p>
          <a:p>
            <a:pPr marL="628633" lvl="1" indent="-171450">
              <a:buFont typeface="Arial" panose="020B0604020202020204" pitchFamily="34" charset="0"/>
              <a:buChar char="•"/>
            </a:pPr>
            <a:r>
              <a:rPr lang="en-US" sz="1050" b="0" dirty="0">
                <a:solidFill>
                  <a:schemeClr val="tx1">
                    <a:lumMod val="50000"/>
                  </a:schemeClr>
                </a:solidFill>
              </a:rPr>
              <a:t>How did you begin your Co-Sell relationship with Microsoft? </a:t>
            </a:r>
          </a:p>
          <a:p>
            <a:pPr marL="628633" lvl="1" indent="-171450">
              <a:buFont typeface="Arial" panose="020B0604020202020204" pitchFamily="34" charset="0"/>
              <a:buChar char="•"/>
            </a:pPr>
            <a:r>
              <a:rPr lang="en-US" sz="1050" b="0" dirty="0">
                <a:solidFill>
                  <a:schemeClr val="tx1">
                    <a:lumMod val="50000"/>
                  </a:schemeClr>
                </a:solidFill>
              </a:rPr>
              <a:t>How has co-selling with Microsoft affected your business?</a:t>
            </a:r>
          </a:p>
          <a:p>
            <a:pPr marL="628633" lvl="1" indent="-171450">
              <a:buFont typeface="Arial" panose="020B0604020202020204" pitchFamily="34" charset="0"/>
              <a:buChar char="•"/>
            </a:pPr>
            <a:r>
              <a:rPr lang="en-US" sz="1050" b="0" dirty="0">
                <a:solidFill>
                  <a:schemeClr val="tx1">
                    <a:lumMod val="50000"/>
                  </a:schemeClr>
                </a:solidFill>
              </a:rPr>
              <a:t>What advice do you have for partners who are looking to create or expand their </a:t>
            </a:r>
            <a:r>
              <a:rPr lang="en-US" sz="1050" b="0" dirty="0" err="1">
                <a:solidFill>
                  <a:schemeClr val="tx1">
                    <a:lumMod val="50000"/>
                  </a:schemeClr>
                </a:solidFill>
              </a:rPr>
              <a:t>co-sell</a:t>
            </a:r>
            <a:r>
              <a:rPr lang="en-US" sz="1050" b="0" dirty="0">
                <a:solidFill>
                  <a:schemeClr val="tx1">
                    <a:lumMod val="50000"/>
                  </a:schemeClr>
                </a:solidFill>
              </a:rPr>
              <a:t> relationship with Microsoft? (best practices)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9/21/2018 11:05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91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9/21/2018 11:05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617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Co-Selling requires great partnership and collaboration. Over time, we have learned there are very specific strategies and tactics that create a winning Co-Selling formula. Here are six tips and best practices that our field sales and partner teams have learned.</a:t>
            </a:r>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We all want to win every deal, but it is important to pick a target audience and develop a messaging framework which will get us started on this journey. Make sure you clearly explain how your solution differentiates you from our competitors.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Customers really pay attention when there is a concrete example of another customers success with the solution. Preferably a case study like the customer/target audience. This is particularly relevant to land successfully in a specific industry or with a decision maker.</a:t>
            </a:r>
          </a:p>
          <a:p>
            <a:pPr lvl="0"/>
            <a:endParaRPr lang="en-US" dirty="0"/>
          </a:p>
          <a:p>
            <a:pPr lvl="0"/>
            <a:r>
              <a:rPr lang="en-US" dirty="0"/>
              <a:t>3. It is critical to provide clear, easily digestible materials that explain to Sellers and customers. </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When you begin co-selling, it is important to build specific seller relationships. Find out about their goals, collaborate and </a:t>
            </a:r>
            <a:r>
              <a:rPr lang="en-US" dirty="0" err="1"/>
              <a:t>and</a:t>
            </a:r>
            <a:r>
              <a:rPr lang="en-US" dirty="0"/>
              <a:t> be clear about what’s in it for them and their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5. </a:t>
            </a:r>
            <a:r>
              <a:rPr lang="en-US" dirty="0"/>
              <a:t>Work with your PDM if you are a Managed partner or the Cloud Enablement Desk if you are digitally managed, to better understand the Microsoft Sales Process, so you can best evaluate the opportunities for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6. </a:t>
            </a:r>
            <a:r>
              <a:rPr lang="en-US" dirty="0"/>
              <a:t>Most successful Co-Sell activities have involved both direct tactics as well as channel/partner tactics.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Closing</a:t>
            </a:r>
          </a:p>
          <a:p>
            <a:pPr lvl="0"/>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a:ea typeface="+mn-ea"/>
                <a:cs typeface="+mn-cs"/>
              </a:rPr>
              <a:t>PRISM FY16</a:t>
            </a:r>
          </a:p>
        </p:txBody>
      </p:sp>
      <p:sp>
        <p:nvSpPr>
          <p:cNvPr id="5" name="Footer Placeholder 4"/>
          <p:cNvSpPr>
            <a:spLocks noGrp="1"/>
          </p:cNvSpPr>
          <p:nvPr>
            <p:ph type="ftr" sz="quarter" idx="11"/>
          </p:nvPr>
        </p:nvSpPr>
        <p:spPr/>
        <p:txBody>
          <a:bodyPr/>
          <a:lstStyle/>
          <a:p>
            <a:pPr marL="0" marR="0" lvl="0" indent="0" algn="l" defTabSz="9491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9/21/2018 11:05 AM</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7834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9/21/2018 11:05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session objectives are simple</a:t>
            </a:r>
          </a:p>
          <a:p>
            <a:endParaRPr lang="en-US" dirty="0"/>
          </a:p>
          <a:p>
            <a:r>
              <a:rPr lang="en-US" dirty="0"/>
              <a:t>First- we’ll talk about how things work. </a:t>
            </a:r>
          </a:p>
          <a:p>
            <a:pPr marL="171450" indent="-171450">
              <a:buFont typeface="Arial" panose="020B0604020202020204" pitchFamily="34" charset="0"/>
              <a:buChar char="•"/>
            </a:pPr>
            <a:r>
              <a:rPr lang="en-US" dirty="0"/>
              <a:t>Broader set of opportunities to sell with Microsoft, where </a:t>
            </a:r>
            <a:r>
              <a:rPr lang="en-US" dirty="0" err="1"/>
              <a:t>co-sell</a:t>
            </a:r>
            <a:r>
              <a:rPr lang="en-US" dirty="0"/>
              <a:t> fits in</a:t>
            </a:r>
          </a:p>
          <a:p>
            <a:pPr marL="171450" indent="-171450">
              <a:buFont typeface="Arial" panose="020B0604020202020204" pitchFamily="34" charset="0"/>
              <a:buChar char="•"/>
            </a:pPr>
            <a:r>
              <a:rPr lang="en-US" dirty="0"/>
              <a:t>Overview of our impact in FY18, key updates to </a:t>
            </a:r>
            <a:r>
              <a:rPr lang="en-US" dirty="0" err="1"/>
              <a:t>co-sell</a:t>
            </a:r>
            <a:r>
              <a:rPr lang="en-US" dirty="0"/>
              <a:t> this year and details of the program</a:t>
            </a:r>
          </a:p>
          <a:p>
            <a:endParaRPr lang="en-US" dirty="0"/>
          </a:p>
          <a:p>
            <a:r>
              <a:rPr lang="en-US" dirty="0"/>
              <a:t>Second- I am very happy to share the stage with Frances Zelazny, Chief Strategy and Marketing officer at BioCatch, who will share some insights about </a:t>
            </a:r>
            <a:r>
              <a:rPr lang="en-US" dirty="0" err="1"/>
              <a:t>BioCatch’s</a:t>
            </a:r>
            <a:r>
              <a:rPr lang="en-US" dirty="0"/>
              <a:t> success Co-Selling with Microsoft</a:t>
            </a:r>
          </a:p>
          <a:p>
            <a:endParaRPr lang="en-US" dirty="0"/>
          </a:p>
          <a:p>
            <a:r>
              <a:rPr lang="en-US" dirty="0"/>
              <a:t>Finally, we will close with six key steps to building a successful co-selling relationship with Microsoft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session is intended to give you an overview of Co-Sell- after this session and throughout Inspire our team is standing by at the Co-Sell kiosk in the partner experience booth to answer any follow up questions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Sound good? All right, let’s get into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E022EA-76B1-46B8-9C5D-029FB65C0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167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heard this morning from Gavriella, Judson and Brad, Microsoft’s mission is to empower every person and every organization on the planet to achieve more. It is our partners – all of YOU – who make more possible.</a:t>
            </a:r>
          </a:p>
          <a:p>
            <a:endParaRPr lang="en-US" dirty="0"/>
          </a:p>
          <a:p>
            <a:r>
              <a:rPr lang="en-US" dirty="0"/>
              <a:t>We want to make it easier for you to reach our collective customers </a:t>
            </a:r>
          </a:p>
          <a:p>
            <a:r>
              <a:rPr lang="en-US" dirty="0"/>
              <a:t>So , we are making improvements to our strategy and opportunities to sell with Microsoft</a:t>
            </a:r>
          </a:p>
          <a:p>
            <a:r>
              <a:rPr lang="en-US" dirty="0"/>
              <a:t>This session will focus on Co-Sell, but first I want to give you a snapshot of where </a:t>
            </a:r>
            <a:r>
              <a:rPr lang="en-US" dirty="0" err="1"/>
              <a:t>co-sell</a:t>
            </a:r>
            <a:r>
              <a:rPr lang="en-US" dirty="0"/>
              <a:t> fits into the broader set of opportunities to Sell With Microsoft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9/21/2018 11:05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478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There are compelling opportunities to sell with Microsoft across Marketplace, Partner to Partner engagements and the Cloud Solution Provider program, as well as opportunities to sell with Microsoft’s Inside Sellers and Field Sellers. </a:t>
            </a:r>
          </a:p>
          <a:p>
            <a:endParaRPr lang="en-US" b="1" u="none" dirty="0"/>
          </a:p>
          <a:p>
            <a:r>
              <a:rPr lang="en-US" b="1" u="none"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As you can see, there are many opportunities here where Microsoft can add value and expand your reach.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This session will focus on specifically Co-Sell, on the bottom of right of this slide- it is important to highlight that Co-Sell is only one of many opportunities to sell with Microsoft.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881"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9/21/2018 11:05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5952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Let’s start with the basics.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For those that are new to </a:t>
            </a:r>
            <a:r>
              <a:rPr lang="en-US" b="0" u="none" dirty="0" err="1"/>
              <a:t>co-sell</a:t>
            </a:r>
            <a:r>
              <a:rPr lang="en-US" b="0" u="none" dirty="0"/>
              <a:t>, Co-Sell is a c</a:t>
            </a:r>
            <a:r>
              <a:rPr kumimoji="0" lang="en-US" sz="1200" b="0" i="0" u="none" strike="noStrike" kern="1200" cap="none" spc="0" normalizeH="0" baseline="0" noProof="0" dirty="0" err="1">
                <a:ln>
                  <a:noFill/>
                </a:ln>
                <a:gradFill>
                  <a:gsLst>
                    <a:gs pos="100000">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ollaborative</a:t>
            </a:r>
            <a:r>
              <a:rPr kumimoji="0" lang="en-US" sz="1200" b="0" i="0" u="none" strike="noStrike" kern="1200" cap="none" spc="0" normalizeH="0" baseline="0" noProof="0" dirty="0">
                <a:ln>
                  <a:noFill/>
                </a:ln>
                <a:gradFill>
                  <a:gsLst>
                    <a:gs pos="100000">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 selling initiative that enable partners and Microsoft to drive joint revenue and customer success.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00000">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Co-Sell is centered on collaborating to land relevant partner solutions with Microsoft managed customers to meet their business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Click Through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Co-Sell begins when a qualified sales opportunity is identified, with a Microsoft managed customer. The opportunity can be identified by either Microsoft or the partner, 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Shared in Partner Sales Connect, or in some cases Partner Center Refer and Track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dirty="0"/>
              <a:t>If the receiving party finds the opportunity compelling, they will accept the opportunity and collaborate to close the win.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Now, those of us familiar with Co-Sell know that things aren’t always quite this simple. </a:t>
            </a:r>
            <a:endParaRPr lang="en-US" sz="1200" kern="1200" dirty="0">
              <a:solidFill>
                <a:schemeClr val="tx1"/>
              </a:solidFill>
              <a:effectLst/>
              <a:latin typeface="+mn-lt"/>
              <a:ea typeface="+mn-ea"/>
              <a:cs typeface="+mn-cs"/>
            </a:endParaRPr>
          </a:p>
          <a:p>
            <a:pPr marL="0" indent="0" rtl="0" fontAlgn="ctr">
              <a:buFont typeface="Arial" panose="020B0604020202020204" pitchFamily="34" charset="0"/>
              <a:buNone/>
            </a:pPr>
            <a:r>
              <a:rPr lang="en-US" sz="1200" kern="1200" dirty="0" err="1">
                <a:solidFill>
                  <a:schemeClr val="tx1"/>
                </a:solidFill>
                <a:effectLst/>
                <a:latin typeface="+mn-lt"/>
                <a:ea typeface="+mn-ea"/>
                <a:cs typeface="+mn-cs"/>
              </a:rPr>
              <a:t>Co-sell</a:t>
            </a:r>
            <a:r>
              <a:rPr lang="en-US" sz="1200" kern="1200" dirty="0">
                <a:solidFill>
                  <a:schemeClr val="tx1"/>
                </a:solidFill>
                <a:effectLst/>
                <a:latin typeface="+mn-lt"/>
                <a:ea typeface="+mn-ea"/>
                <a:cs typeface="+mn-cs"/>
              </a:rPr>
              <a:t> is a key promise that we made at Inspire last year and throughout FY18- </a:t>
            </a:r>
            <a:r>
              <a:rPr lang="en-US" sz="1200" b="0" kern="1200" dirty="0">
                <a:solidFill>
                  <a:schemeClr val="tx1"/>
                </a:solidFill>
                <a:effectLst/>
                <a:latin typeface="+mn-lt"/>
                <a:ea typeface="+mn-ea"/>
                <a:cs typeface="+mn-cs"/>
              </a:rPr>
              <a:t>we hear consistently that getting </a:t>
            </a:r>
            <a:r>
              <a:rPr lang="en-US" sz="1200" b="0" kern="1200" dirty="0" err="1">
                <a:solidFill>
                  <a:schemeClr val="tx1"/>
                </a:solidFill>
                <a:effectLst/>
                <a:latin typeface="+mn-lt"/>
                <a:ea typeface="+mn-ea"/>
                <a:cs typeface="+mn-cs"/>
              </a:rPr>
              <a:t>co-sell</a:t>
            </a:r>
            <a:r>
              <a:rPr lang="en-US" sz="1200" b="0" kern="1200" dirty="0">
                <a:solidFill>
                  <a:schemeClr val="tx1"/>
                </a:solidFill>
                <a:effectLst/>
                <a:latin typeface="+mn-lt"/>
                <a:ea typeface="+mn-ea"/>
                <a:cs typeface="+mn-cs"/>
              </a:rPr>
              <a:t> "right" is one of the most powerful things partners want from us. </a:t>
            </a:r>
          </a:p>
          <a:p>
            <a:pPr marL="0" indent="0" rtl="0" fontAlgn="ctr">
              <a:buFont typeface="Arial" panose="020B0604020202020204" pitchFamily="34" charset="0"/>
              <a:buNone/>
            </a:pPr>
            <a:r>
              <a:rPr lang="en-US" sz="1200" kern="1200" dirty="0">
                <a:solidFill>
                  <a:schemeClr val="tx1"/>
                </a:solidFill>
                <a:effectLst/>
                <a:latin typeface="+mn-lt"/>
                <a:ea typeface="+mn-ea"/>
                <a:cs typeface="+mn-cs"/>
              </a:rPr>
              <a:t>Over the past year we have come a long way in co-selling with our partners, but there were some things we needed to improve:</a:t>
            </a:r>
          </a:p>
          <a:p>
            <a:pPr marL="0" indent="0" rtl="0" fontAlgn="ctr">
              <a:buFont typeface="Arial" panose="020B0604020202020204" pitchFamily="34" charset="0"/>
              <a:buNone/>
            </a:pPr>
            <a:endParaRPr lang="en-US" sz="1200" kern="1200" dirty="0">
              <a:solidFill>
                <a:schemeClr val="tx1"/>
              </a:solidFill>
              <a:effectLst/>
              <a:latin typeface="+mn-lt"/>
              <a:ea typeface="+mn-ea"/>
              <a:cs typeface="+mn-cs"/>
            </a:endParaRPr>
          </a:p>
          <a:p>
            <a:pPr marL="171450" indent="-171450" rtl="0" fontAlgn="ctr">
              <a:buFont typeface="Arial" panose="020B0604020202020204" pitchFamily="34" charset="0"/>
              <a:buChar char="•"/>
            </a:pPr>
            <a:r>
              <a:rPr lang="en-US" sz="1200" b="0" kern="1200" dirty="0">
                <a:solidFill>
                  <a:schemeClr val="tx1"/>
                </a:solidFill>
                <a:effectLst/>
                <a:latin typeface="+mn-lt"/>
                <a:ea typeface="+mn-ea"/>
                <a:cs typeface="+mn-cs"/>
              </a:rPr>
              <a:t>First, we haven't been very clear with you about what you can expect from Microsoft when your solution becomes Co-Sell Ready, and some of our language around sell-with, </a:t>
            </a:r>
            <a:r>
              <a:rPr lang="en-US" sz="1200" b="0" kern="1200" dirty="0" err="1">
                <a:solidFill>
                  <a:schemeClr val="tx1"/>
                </a:solidFill>
                <a:effectLst/>
                <a:latin typeface="+mn-lt"/>
                <a:ea typeface="+mn-ea"/>
                <a:cs typeface="+mn-cs"/>
              </a:rPr>
              <a:t>co-sell</a:t>
            </a:r>
            <a:r>
              <a:rPr lang="en-US" sz="1200" b="0" kern="1200" dirty="0">
                <a:solidFill>
                  <a:schemeClr val="tx1"/>
                </a:solidFill>
                <a:effectLst/>
                <a:latin typeface="+mn-lt"/>
                <a:ea typeface="+mn-ea"/>
                <a:cs typeface="+mn-cs"/>
              </a:rPr>
              <a:t> and IP </a:t>
            </a:r>
            <a:r>
              <a:rPr lang="en-US" sz="1200" b="0" kern="1200" dirty="0" err="1">
                <a:solidFill>
                  <a:schemeClr val="tx1"/>
                </a:solidFill>
                <a:effectLst/>
                <a:latin typeface="+mn-lt"/>
                <a:ea typeface="+mn-ea"/>
                <a:cs typeface="+mn-cs"/>
              </a:rPr>
              <a:t>co-sell</a:t>
            </a:r>
            <a:r>
              <a:rPr lang="en-US" sz="1200" b="0" kern="1200" dirty="0">
                <a:solidFill>
                  <a:schemeClr val="tx1"/>
                </a:solidFill>
                <a:effectLst/>
                <a:latin typeface="+mn-lt"/>
                <a:ea typeface="+mn-ea"/>
                <a:cs typeface="+mn-cs"/>
              </a:rPr>
              <a:t> are confusing.  </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Because of friction in our tools and processes, we didn’t always make it easy for relevant </a:t>
            </a:r>
            <a:r>
              <a:rPr lang="en-US" sz="1200" kern="1200" dirty="0" err="1">
                <a:solidFill>
                  <a:schemeClr val="tx1"/>
                </a:solidFill>
                <a:effectLst/>
                <a:latin typeface="+mn-lt"/>
                <a:ea typeface="+mn-ea"/>
                <a:cs typeface="+mn-cs"/>
              </a:rPr>
              <a:t>co-sell</a:t>
            </a:r>
            <a:r>
              <a:rPr lang="en-US" sz="1200" kern="1200" dirty="0">
                <a:solidFill>
                  <a:schemeClr val="tx1"/>
                </a:solidFill>
                <a:effectLst/>
                <a:latin typeface="+mn-lt"/>
                <a:ea typeface="+mn-ea"/>
                <a:cs typeface="+mn-cs"/>
              </a:rPr>
              <a:t> ready solutions to be picked up by the Microsoft Sales field and connected with customers. </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Finally, as we expanded the Partner Seller program last year, we heard a lot of feedback from partners that the investment not paying off unless there was a deep commitment to selling together through these resources.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Even though we have some areas to improve, together we made a great impact with Co-Sell last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u="none"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DE022EA-76B1-46B8-9C5D-029FB65C08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6747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 partners generated over $5 Billion US dollars in revenue from Co-Sell- which is incredible. This isn’t Microsoft revenue, this is </a:t>
            </a:r>
            <a:r>
              <a:rPr lang="en-US" i="1" dirty="0"/>
              <a:t>partner revenue</a:t>
            </a:r>
          </a:p>
          <a:p>
            <a:endParaRPr lang="en-US" i="1" dirty="0"/>
          </a:p>
          <a:p>
            <a:r>
              <a:rPr lang="en-US" b="0" i="0" dirty="0"/>
              <a:t>We had over 100,000 joint opportunities shared, and half of these were shared from Microsoft to partners</a:t>
            </a:r>
          </a:p>
          <a:p>
            <a:r>
              <a:rPr lang="en-US" b="0" i="0" dirty="0"/>
              <a:t>This resulted in over 11,000 IP Co-Sell Wins worldwide. </a:t>
            </a:r>
          </a:p>
          <a:p>
            <a:endParaRPr lang="en-US" b="0" i="0" dirty="0"/>
          </a:p>
          <a:p>
            <a:r>
              <a:rPr lang="en-US" b="0" i="0" dirty="0"/>
              <a:t>We are building the </a:t>
            </a:r>
            <a:r>
              <a:rPr lang="en-US" b="0" i="0" dirty="0" err="1"/>
              <a:t>co-sell</a:t>
            </a:r>
            <a:r>
              <a:rPr lang="en-US" b="0" i="0" dirty="0"/>
              <a:t> muscle and momentum with our Sellers, and it is very compelling to them that: </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Projects are 5.8x bigger when partners are involved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Azure incentive for IP Co-Sell wins retired over $225 million US dollars in Microsoft Seller Azure Consumed Revenue metrics. This year, Microsoft sellers will continue to receive the Azure IP Co-Sell Incentive.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r>
              <a:rPr lang="en-US" b="0" i="0" dirty="0"/>
              <a:t>Azure consumption is 8 times greater when a partner is involved with the opportunity, and deals close 2.75x faster when partners are involved. This data is very compelling to Microsoft sellers, who can accelerate their customer success with partner solutions. </a:t>
            </a:r>
          </a:p>
          <a:p>
            <a:endParaRPr lang="en-US" b="0" i="0" dirty="0"/>
          </a:p>
          <a:p>
            <a:r>
              <a:rPr lang="en-US" b="0" i="0" dirty="0"/>
              <a:t>We look forward to building on this momentum this year with you, and we are making some key updates to Co-Sell to accelerate our growth</a:t>
            </a:r>
            <a:endParaRPr lang="en-US" i="0" dirty="0"/>
          </a:p>
          <a:p>
            <a:endParaRPr lang="en-US" dirty="0"/>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02F1D19-C26E-4546-B1CE-2A81DC5D7C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3519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in making these updates is to stabilize the </a:t>
            </a:r>
            <a:r>
              <a:rPr lang="en-US" dirty="0" err="1"/>
              <a:t>co-sell</a:t>
            </a:r>
            <a:r>
              <a:rPr lang="en-US" dirty="0"/>
              <a:t> model and accelerate growth. To do this, we:</a:t>
            </a:r>
          </a:p>
          <a:p>
            <a:endParaRPr lang="en-US" dirty="0"/>
          </a:p>
          <a:p>
            <a:pPr marL="171450" indent="-171450">
              <a:buFont typeface="Arial" panose="020B0604020202020204" pitchFamily="34" charset="0"/>
              <a:buChar char="•"/>
            </a:pPr>
            <a:r>
              <a:rPr lang="en-US" dirty="0"/>
              <a:t>Clarified the process and requirements to be come Co-Sell Ready</a:t>
            </a:r>
          </a:p>
          <a:p>
            <a:pPr marL="171450" indent="-171450">
              <a:buFont typeface="Arial" panose="020B0604020202020204" pitchFamily="34" charset="0"/>
              <a:buChar char="•"/>
            </a:pPr>
            <a:r>
              <a:rPr lang="en-US" dirty="0"/>
              <a:t>Added Dynamics 365 to IP Co-Sell via the ISV Cloud Embed program</a:t>
            </a:r>
          </a:p>
          <a:p>
            <a:pPr marL="171450" indent="-171450">
              <a:buFont typeface="Arial" panose="020B0604020202020204" pitchFamily="34" charset="0"/>
              <a:buChar char="•"/>
            </a:pPr>
            <a:r>
              <a:rPr lang="en-US" dirty="0"/>
              <a:t>We empowered local teams to prioritize the Co-Sell Ready partners they want to Co-Sell with- these partners will be showcased on country, industry and solution area specific Solution Maps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Lastly, we improved the digitally managed partner journey to GTM Ready and Co-Sell Ready.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Onboarding a Partner Seller is </a:t>
            </a:r>
            <a:r>
              <a:rPr lang="en-US" sz="1200" b="1" kern="1200" dirty="0">
                <a:solidFill>
                  <a:schemeClr val="tx1"/>
                </a:solidFill>
                <a:effectLst/>
                <a:latin typeface="+mn-lt"/>
                <a:ea typeface="+mn-ea"/>
                <a:cs typeface="+mn-cs"/>
              </a:rPr>
              <a:t>no longer</a:t>
            </a:r>
            <a:r>
              <a:rPr lang="en-US" sz="1200" kern="1200" dirty="0">
                <a:solidFill>
                  <a:schemeClr val="tx1"/>
                </a:solidFill>
                <a:effectLst/>
                <a:latin typeface="+mn-lt"/>
                <a:ea typeface="+mn-ea"/>
                <a:cs typeface="+mn-cs"/>
              </a:rPr>
              <a:t> a requirement for a partner to become Co-Sell Ready. We are totally re-envisioning the Partner Seller to better align with Co-Sell and drive real value for locally prioritized, Co-Sell Ready partners that choose to participate.  If you are interested in learning more about the new partner seller opportunity, please join my colleague Sarah Beal for the partner seller breakout tomorrow during this time in the Mandalay Bay Ballroom H, the session code is OCP07.</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E022EA-76B1-46B8-9C5D-029FB65C0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603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We’ll dive deeper in the next slides, but this slide is intended to clarify the relationship between Co-Sell Ready solutions, IP Co-Sell Ready solutions, and the solutions that local Microsoft teams prioritize for Solution Maps. </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There are objective requirements for a partner solution to become Co-Sell Ready, which I will walk through on the next slide. Co-Sell Ready solutions become visible to Microsoft Sellers in our Seller-Facing solution Catalog, called OCP Catalog, and Co-Sell Ready partners are onboarded to Partner Sales Connect to enable bi-directional lead sharing with Microsoft. </a:t>
            </a:r>
          </a:p>
          <a:p>
            <a:pPr rtl="0" fontAlgn="ctr"/>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There are additional requirements for a solution to become IP Co-Sell Ready, which include </a:t>
            </a:r>
            <a:r>
              <a:rPr lang="en-US" sz="1200" b="0" i="0" kern="1200" dirty="0">
                <a:solidFill>
                  <a:schemeClr val="tx1"/>
                </a:solidFill>
                <a:effectLst/>
                <a:latin typeface="+mn-lt"/>
                <a:ea typeface="+mn-ea"/>
                <a:cs typeface="+mn-cs"/>
              </a:rPr>
              <a:t>the solution being a commercially available, packaged third-party solution, and publishing the marketplace. IP Co-Sell solutions </a:t>
            </a:r>
            <a:r>
              <a:rPr lang="en-US" sz="1200" kern="1200" dirty="0">
                <a:solidFill>
                  <a:schemeClr val="tx1"/>
                </a:solidFill>
                <a:effectLst/>
                <a:latin typeface="+mn-lt"/>
                <a:ea typeface="+mn-ea"/>
                <a:cs typeface="+mn-cs"/>
              </a:rPr>
              <a:t>qualify for the IP Co-Sell Seller Incentives. </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Now, let’s talk about the box on the right. Co-Sell Ready and IP Co-Sell Ready solutions and services offerings that uniquely meet local customer needs can be locally prioritized for proactive </a:t>
            </a:r>
            <a:r>
              <a:rPr lang="en-US" sz="1200" kern="1200" dirty="0" err="1">
                <a:solidFill>
                  <a:schemeClr val="tx1"/>
                </a:solidFill>
                <a:effectLst/>
                <a:latin typeface="+mn-lt"/>
                <a:ea typeface="+mn-ea"/>
                <a:cs typeface="+mn-cs"/>
              </a:rPr>
              <a:t>co-sell</a:t>
            </a:r>
            <a:r>
              <a:rPr lang="en-US" sz="1200" kern="1200" dirty="0">
                <a:solidFill>
                  <a:schemeClr val="tx1"/>
                </a:solidFill>
                <a:effectLst/>
                <a:latin typeface="+mn-lt"/>
                <a:ea typeface="+mn-ea"/>
                <a:cs typeface="+mn-cs"/>
              </a:rPr>
              <a:t> engagement. These partners should expect deep co-marketing, joint account planning, proactive </a:t>
            </a:r>
            <a:r>
              <a:rPr lang="en-US" sz="1200" kern="1200" dirty="0" err="1">
                <a:solidFill>
                  <a:schemeClr val="tx1"/>
                </a:solidFill>
                <a:effectLst/>
                <a:latin typeface="+mn-lt"/>
                <a:ea typeface="+mn-ea"/>
                <a:cs typeface="+mn-cs"/>
              </a:rPr>
              <a:t>co-sell</a:t>
            </a:r>
            <a:r>
              <a:rPr lang="en-US" sz="1200" kern="1200" dirty="0">
                <a:solidFill>
                  <a:schemeClr val="tx1"/>
                </a:solidFill>
                <a:effectLst/>
                <a:latin typeface="+mn-lt"/>
                <a:ea typeface="+mn-ea"/>
                <a:cs typeface="+mn-cs"/>
              </a:rPr>
              <a:t> and lead sharing. These partners will receive leads from Microsoft. </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Partners with Co-Sell Ready and IP Co-Sell Ready solutions that are not prioritized by a local Microsoft subsidiary can share leads with Microsoft, and </a:t>
            </a:r>
            <a:r>
              <a:rPr lang="en-US" sz="1200" i="1" kern="1200" dirty="0">
                <a:solidFill>
                  <a:schemeClr val="tx1"/>
                </a:solidFill>
                <a:effectLst/>
                <a:latin typeface="+mn-lt"/>
                <a:ea typeface="+mn-ea"/>
                <a:cs typeface="+mn-cs"/>
              </a:rPr>
              <a:t>may</a:t>
            </a:r>
            <a:r>
              <a:rPr lang="en-US" sz="1200" kern="1200" dirty="0">
                <a:solidFill>
                  <a:schemeClr val="tx1"/>
                </a:solidFill>
                <a:effectLst/>
                <a:latin typeface="+mn-lt"/>
                <a:ea typeface="+mn-ea"/>
                <a:cs typeface="+mn-cs"/>
              </a:rPr>
              <a:t> receive leads from Microsoft.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DE022EA-76B1-46B8-9C5D-029FB65C08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553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two slides talk about the objective requirements to become Co-Sell Ready. </a:t>
            </a:r>
          </a:p>
          <a:p>
            <a:endParaRPr lang="en-US" dirty="0"/>
          </a:p>
          <a:p>
            <a:r>
              <a:rPr lang="en-US" sz="1200" kern="1200" dirty="0">
                <a:solidFill>
                  <a:schemeClr val="tx1"/>
                </a:solidFill>
                <a:effectLst/>
                <a:latin typeface="+mn-lt"/>
                <a:ea typeface="+mn-ea"/>
                <a:cs typeface="+mn-cs"/>
              </a:rPr>
              <a:t>There are three important changes to the Co-Sell Ready Requirements this year:</a:t>
            </a:r>
          </a:p>
          <a:p>
            <a:r>
              <a:rPr lang="en-US" sz="1200" kern="1200" dirty="0">
                <a:solidFill>
                  <a:schemeClr val="tx1"/>
                </a:solidFill>
                <a:effectLst/>
                <a:latin typeface="+mn-lt"/>
                <a:ea typeface="+mn-ea"/>
                <a:cs typeface="+mn-cs"/>
              </a:rPr>
              <a:t> </a:t>
            </a:r>
          </a:p>
          <a:p>
            <a:pPr rtl="0" fontAlgn="ctr"/>
            <a:r>
              <a:rPr lang="en-US" sz="1200" b="0" i="0" kern="1200" dirty="0">
                <a:solidFill>
                  <a:schemeClr val="tx1"/>
                </a:solidFill>
                <a:effectLst/>
                <a:latin typeface="+mn-lt"/>
                <a:ea typeface="+mn-ea"/>
                <a:cs typeface="+mn-cs"/>
              </a:rPr>
              <a:t>The first has to do with the Gold Cloud Competency requirement: We recognize that the Gold Cloud Competencies are not relevant for all partners. This year, partners can fulfil the competency requirement by obtaining a Gold Cloud Competency, </a:t>
            </a:r>
            <a:r>
              <a:rPr lang="en-US" sz="1200" b="0" i="1" kern="1200" dirty="0">
                <a:solidFill>
                  <a:schemeClr val="tx1"/>
                </a:solidFill>
                <a:effectLst/>
                <a:latin typeface="+mn-lt"/>
                <a:ea typeface="+mn-ea"/>
                <a:cs typeface="+mn-cs"/>
              </a:rPr>
              <a:t>or</a:t>
            </a:r>
            <a:r>
              <a:rPr lang="en-US" sz="1200" b="0" i="0" kern="1200" dirty="0">
                <a:solidFill>
                  <a:schemeClr val="tx1"/>
                </a:solidFill>
                <a:effectLst/>
                <a:latin typeface="+mn-lt"/>
                <a:ea typeface="+mn-ea"/>
                <a:cs typeface="+mn-cs"/>
              </a:rPr>
              <a:t> the new ISV Competency which will be available in all markets by January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a:t>
            </a:r>
          </a:p>
          <a:p>
            <a:pPr rtl="0" fontAlgn="ctr"/>
            <a:endParaRPr lang="en-US" sz="1200" b="0" i="0" kern="1200" dirty="0">
              <a:solidFill>
                <a:schemeClr val="tx1"/>
              </a:solidFill>
              <a:effectLst/>
              <a:latin typeface="+mn-lt"/>
              <a:ea typeface="+mn-ea"/>
              <a:cs typeface="+mn-cs"/>
            </a:endParaRPr>
          </a:p>
          <a:p>
            <a:pPr rtl="0" fontAlgn="ctr"/>
            <a:r>
              <a:rPr lang="en-US" sz="1200" b="0" i="0" kern="1200" dirty="0">
                <a:solidFill>
                  <a:schemeClr val="tx1"/>
                </a:solidFill>
                <a:effectLst/>
                <a:latin typeface="+mn-lt"/>
                <a:ea typeface="+mn-ea"/>
                <a:cs typeface="+mn-cs"/>
              </a:rPr>
              <a:t>Partner must have 3 or more verifiable customer wins. It is important that verifiable does not mean referenceable: these wins do not need to be published, simply verified by the Co-Sell Desk.</a:t>
            </a:r>
          </a:p>
          <a:p>
            <a:pPr rtl="0" fontAlgn="ctr"/>
            <a:endParaRPr lang="en-US" sz="1200" b="0" i="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Onboarding a P-Seller is </a:t>
            </a:r>
            <a:r>
              <a:rPr lang="en-US" sz="1200" b="1" i="0" kern="1200" dirty="0">
                <a:solidFill>
                  <a:schemeClr val="tx1"/>
                </a:solidFill>
                <a:effectLst/>
                <a:latin typeface="+mn-lt"/>
                <a:ea typeface="+mn-ea"/>
                <a:cs typeface="+mn-cs"/>
              </a:rPr>
              <a:t>no longer</a:t>
            </a:r>
            <a:r>
              <a:rPr lang="en-US" sz="1200" b="0" i="0" kern="1200" dirty="0">
                <a:solidFill>
                  <a:schemeClr val="tx1"/>
                </a:solidFill>
                <a:effectLst/>
                <a:latin typeface="+mn-lt"/>
                <a:ea typeface="+mn-ea"/>
                <a:cs typeface="+mn-cs"/>
              </a:rPr>
              <a:t> a requirement for a partner to become Co-Sell Ready. We are re-envisioning a new P-Seller program that partners prioritized by a local subsidiary can choose to leverage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remaining requirements are the same: partners must complete their solution listing in OCP Catalog, complete with Co-Sell bill of materials.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Once a partner fulfills these requirements, the Co-Sell desk will help the partner onboard to Partner Center Refer and Track or Partner Sales Connect to enable lead sharing.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Managed partners on the path to Co-Sell Ready status should work with their PDM, and Digitally Managed partners should work with the Cloud Enablement Desk. </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DE022EA-76B1-46B8-9C5D-029FB65C08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952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4.xml"/><Relationship Id="rId4" Type="http://schemas.openxmlformats.org/officeDocument/2006/relationships/image" Target="../media/image16.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emf"/><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t="-140" b="178"/>
          <a:stretch/>
        </p:blipFill>
        <p:spPr>
          <a:xfrm>
            <a:off x="5291" y="-30177"/>
            <a:ext cx="12186709" cy="6888177"/>
          </a:xfrm>
          <a:prstGeom prst="rect">
            <a:avLst/>
          </a:prstGeom>
        </p:spPr>
      </p:pic>
      <p:sp>
        <p:nvSpPr>
          <p:cNvPr id="14" name="Rectangle 13"/>
          <p:cNvSpPr/>
          <p:nvPr userDrawn="1"/>
        </p:nvSpPr>
        <p:spPr bwMode="auto">
          <a:xfrm>
            <a:off x="5291" y="0"/>
            <a:ext cx="12186709" cy="6858000"/>
          </a:xfrm>
          <a:prstGeom prst="rect">
            <a:avLst/>
          </a:prstGeom>
          <a:gradFill>
            <a:gsLst>
              <a:gs pos="93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44821" rIns="44821" bIns="44821"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896091" fontAlgn="base">
              <a:spcBef>
                <a:spcPct val="0"/>
              </a:spcBef>
              <a:spcAft>
                <a:spcPct val="0"/>
              </a:spcAft>
            </a:pPr>
            <a:endParaRPr lang="en-US" sz="2353" spc="-49">
              <a:gradFill>
                <a:gsLst>
                  <a:gs pos="0">
                    <a:srgbClr val="FFFFFF"/>
                  </a:gs>
                  <a:gs pos="100000">
                    <a:srgbClr val="FFFFFF"/>
                  </a:gs>
                </a:gsLst>
                <a:lin ang="5400000" scaled="0"/>
              </a:gradFill>
              <a:latin typeface="Segoe UI" pitchFamily="34" charset="0"/>
              <a:cs typeface="Segoe UI" pitchFamily="34" charset="0"/>
            </a:endParaRPr>
          </a:p>
        </p:txBody>
      </p:sp>
      <p:sp>
        <p:nvSpPr>
          <p:cNvPr id="4" name="Rectangle 3"/>
          <p:cNvSpPr/>
          <p:nvPr userDrawn="1"/>
        </p:nvSpPr>
        <p:spPr bwMode="auto">
          <a:xfrm>
            <a:off x="267620" y="1725570"/>
            <a:ext cx="6276593" cy="3583075"/>
          </a:xfrm>
          <a:prstGeom prst="rect">
            <a:avLst/>
          </a:prstGeom>
          <a:solidFill>
            <a:srgbClr val="0078D7">
              <a:alpha val="7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1725569"/>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518674"/>
            <a:ext cx="6276530" cy="1793083"/>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6041472"/>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222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0831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83062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9423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13804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6957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63502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16749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256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764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272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24097868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49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71605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66648496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02311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9D332C-FF18-449A-B043-1042FBC4E800}"/>
              </a:ext>
            </a:extLst>
          </p:cNvPr>
          <p:cNvPicPr>
            <a:picLocks noChangeAspect="1"/>
          </p:cNvPicPr>
          <p:nvPr userDrawn="1"/>
        </p:nvPicPr>
        <p:blipFill>
          <a:blip r:embed="rId2"/>
          <a:stretch>
            <a:fillRect/>
          </a:stretch>
        </p:blipFill>
        <p:spPr bwMode="black">
          <a:xfrm>
            <a:off x="418642" y="6240074"/>
            <a:ext cx="1454257" cy="304828"/>
          </a:xfrm>
          <a:prstGeom prst="rect">
            <a:avLst/>
          </a:prstGeom>
        </p:spPr>
      </p:pic>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TextBox 7">
            <a:extLst>
              <a:ext uri="{FF2B5EF4-FFF2-40B4-BE49-F238E27FC236}">
                <a16:creationId xmlns:a16="http://schemas.microsoft.com/office/drawing/2014/main" id="{7677A20A-310C-4811-9F48-DFD5161EC969}"/>
              </a:ext>
            </a:extLst>
          </p:cNvPr>
          <p:cNvSpPr txBox="1"/>
          <p:nvPr userDrawn="1"/>
        </p:nvSpPr>
        <p:spPr>
          <a:xfrm>
            <a:off x="267682" y="319026"/>
            <a:ext cx="4183316" cy="561290"/>
          </a:xfrm>
          <a:prstGeom prst="rect">
            <a:avLst/>
          </a:prstGeom>
          <a:noFill/>
        </p:spPr>
        <p:txBody>
          <a:bodyPr wrap="square" lIns="179285" tIns="143428" rIns="179285" bIns="143428" rtlCol="0">
            <a:spAutoFit/>
          </a:bodyPr>
          <a:lstStyle/>
          <a:p>
            <a:pPr algn="l">
              <a:lnSpc>
                <a:spcPct val="90000"/>
              </a:lnSpc>
              <a:spcAft>
                <a:spcPts val="588"/>
              </a:spcAft>
            </a:pPr>
            <a:r>
              <a:rPr lang="en-US" sz="1961">
                <a:solidFill>
                  <a:schemeClr val="tx1"/>
                </a:solidFill>
              </a:rPr>
              <a:t>One Commercial Partner</a:t>
            </a:r>
          </a:p>
        </p:txBody>
      </p:sp>
    </p:spTree>
    <p:extLst>
      <p:ext uri="{BB962C8B-B14F-4D97-AF65-F5344CB8AC3E}">
        <p14:creationId xmlns:p14="http://schemas.microsoft.com/office/powerpoint/2010/main" val="2586300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6" name="Picture 5">
            <a:extLst>
              <a:ext uri="{FF2B5EF4-FFF2-40B4-BE49-F238E27FC236}">
                <a16:creationId xmlns:a16="http://schemas.microsoft.com/office/drawing/2014/main" id="{16899587-CE56-42C4-9B59-267552266EA8}"/>
              </a:ext>
            </a:extLst>
          </p:cNvPr>
          <p:cNvPicPr>
            <a:picLocks noChangeAspect="1"/>
          </p:cNvPicPr>
          <p:nvPr userDrawn="1"/>
        </p:nvPicPr>
        <p:blipFill>
          <a:blip r:embed="rId2"/>
          <a:stretch>
            <a:fillRect/>
          </a:stretch>
        </p:blipFill>
        <p:spPr bwMode="black">
          <a:xfrm>
            <a:off x="418642" y="6240074"/>
            <a:ext cx="1454257" cy="304828"/>
          </a:xfrm>
          <a:prstGeom prst="rect">
            <a:avLst/>
          </a:prstGeom>
        </p:spPr>
      </p:pic>
      <p:sp>
        <p:nvSpPr>
          <p:cNvPr id="7" name="TextBox 6">
            <a:extLst>
              <a:ext uri="{FF2B5EF4-FFF2-40B4-BE49-F238E27FC236}">
                <a16:creationId xmlns:a16="http://schemas.microsoft.com/office/drawing/2014/main" id="{1D51154D-FA7F-4F8D-B4BF-7A7DC81424EE}"/>
              </a:ext>
            </a:extLst>
          </p:cNvPr>
          <p:cNvSpPr txBox="1"/>
          <p:nvPr userDrawn="1"/>
        </p:nvSpPr>
        <p:spPr>
          <a:xfrm>
            <a:off x="267682" y="319026"/>
            <a:ext cx="4183316" cy="561290"/>
          </a:xfrm>
          <a:prstGeom prst="rect">
            <a:avLst/>
          </a:prstGeom>
          <a:noFill/>
        </p:spPr>
        <p:txBody>
          <a:bodyPr wrap="square" lIns="179285" tIns="143428" rIns="179285" bIns="143428" rtlCol="0">
            <a:spAutoFit/>
          </a:bodyPr>
          <a:lstStyle/>
          <a:p>
            <a:pPr algn="l">
              <a:lnSpc>
                <a:spcPct val="90000"/>
              </a:lnSpc>
              <a:spcAft>
                <a:spcPts val="588"/>
              </a:spcAft>
            </a:pPr>
            <a:r>
              <a:rPr lang="en-US" sz="1961">
                <a:solidFill>
                  <a:schemeClr val="tx1"/>
                </a:solidFill>
              </a:rPr>
              <a:t>One Commercial Partner</a:t>
            </a:r>
          </a:p>
        </p:txBody>
      </p:sp>
    </p:spTree>
    <p:extLst>
      <p:ext uri="{BB962C8B-B14F-4D97-AF65-F5344CB8AC3E}">
        <p14:creationId xmlns:p14="http://schemas.microsoft.com/office/powerpoint/2010/main" val="821200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TextBox 6">
            <a:extLst>
              <a:ext uri="{FF2B5EF4-FFF2-40B4-BE49-F238E27FC236}">
                <a16:creationId xmlns:a16="http://schemas.microsoft.com/office/drawing/2014/main" id="{1D51154D-FA7F-4F8D-B4BF-7A7DC81424EE}"/>
              </a:ext>
            </a:extLst>
          </p:cNvPr>
          <p:cNvSpPr txBox="1"/>
          <p:nvPr userDrawn="1"/>
        </p:nvSpPr>
        <p:spPr>
          <a:xfrm>
            <a:off x="267682" y="319026"/>
            <a:ext cx="4183316" cy="561290"/>
          </a:xfrm>
          <a:prstGeom prst="rect">
            <a:avLst/>
          </a:prstGeom>
          <a:noFill/>
        </p:spPr>
        <p:txBody>
          <a:bodyPr wrap="square" lIns="179285" tIns="143428" rIns="179285" bIns="143428" rtlCol="0">
            <a:spAutoFit/>
          </a:bodyPr>
          <a:lstStyle/>
          <a:p>
            <a:pPr algn="l">
              <a:lnSpc>
                <a:spcPct val="90000"/>
              </a:lnSpc>
              <a:spcAft>
                <a:spcPts val="588"/>
              </a:spcAft>
            </a:pPr>
            <a:r>
              <a:rPr lang="en-US" sz="1961">
                <a:solidFill>
                  <a:schemeClr val="tx1"/>
                </a:solidFill>
              </a:rPr>
              <a:t>One Commercial Partner</a:t>
            </a:r>
          </a:p>
        </p:txBody>
      </p:sp>
      <p:pic>
        <p:nvPicPr>
          <p:cNvPr id="3" name="Picture 2">
            <a:extLst>
              <a:ext uri="{FF2B5EF4-FFF2-40B4-BE49-F238E27FC236}">
                <a16:creationId xmlns:a16="http://schemas.microsoft.com/office/drawing/2014/main" id="{3DE3FDAC-7070-4662-A24C-C64CD1171D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02" y="5925124"/>
            <a:ext cx="2007327" cy="899699"/>
          </a:xfrm>
          <a:prstGeom prst="rect">
            <a:avLst/>
          </a:prstGeom>
        </p:spPr>
      </p:pic>
    </p:spTree>
    <p:extLst>
      <p:ext uri="{BB962C8B-B14F-4D97-AF65-F5344CB8AC3E}">
        <p14:creationId xmlns:p14="http://schemas.microsoft.com/office/powerpoint/2010/main" val="3685504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18643" y="6231496"/>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extBox 1">
            <a:extLst>
              <a:ext uri="{FF2B5EF4-FFF2-40B4-BE49-F238E27FC236}">
                <a16:creationId xmlns:a16="http://schemas.microsoft.com/office/drawing/2014/main" id="{8C2F8F42-FE6D-41EC-8F23-D15911779B0D}"/>
              </a:ext>
            </a:extLst>
          </p:cNvPr>
          <p:cNvSpPr txBox="1"/>
          <p:nvPr userDrawn="1"/>
        </p:nvSpPr>
        <p:spPr>
          <a:xfrm>
            <a:off x="267682" y="319026"/>
            <a:ext cx="4183316" cy="561290"/>
          </a:xfrm>
          <a:prstGeom prst="rect">
            <a:avLst/>
          </a:prstGeom>
          <a:noFill/>
        </p:spPr>
        <p:txBody>
          <a:bodyPr wrap="square" lIns="179285" tIns="143428" rIns="179285" bIns="143428" rtlCol="0">
            <a:spAutoFit/>
          </a:bodyPr>
          <a:lstStyle/>
          <a:p>
            <a:pPr algn="l">
              <a:lnSpc>
                <a:spcPct val="90000"/>
              </a:lnSpc>
              <a:spcAft>
                <a:spcPts val="588"/>
              </a:spcAft>
            </a:pPr>
            <a:r>
              <a:rPr lang="en-US" sz="1961">
                <a:solidFill>
                  <a:schemeClr val="tx1"/>
                </a:solidFill>
              </a:rPr>
              <a:t>One Commercial Partner</a:t>
            </a:r>
          </a:p>
        </p:txBody>
      </p:sp>
    </p:spTree>
    <p:extLst>
      <p:ext uri="{BB962C8B-B14F-4D97-AF65-F5344CB8AC3E}">
        <p14:creationId xmlns:p14="http://schemas.microsoft.com/office/powerpoint/2010/main" val="3140417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0455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13802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04436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5286914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142709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94078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93932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98325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9199295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8932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4348472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7126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480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802495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5252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3742697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70156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ase stud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306A41E-220E-4B30-AA32-F3059AF486F6}"/>
              </a:ext>
            </a:extLst>
          </p:cNvPr>
          <p:cNvSpPr>
            <a:spLocks noGrp="1"/>
          </p:cNvSpPr>
          <p:nvPr>
            <p:ph type="pic" sz="quarter" idx="13"/>
          </p:nvPr>
        </p:nvSpPr>
        <p:spPr>
          <a:xfrm>
            <a:off x="8128000" y="0"/>
            <a:ext cx="4064000" cy="6857999"/>
          </a:xfrm>
          <a:solidFill>
            <a:schemeClr val="tx1">
              <a:lumMod val="50000"/>
              <a:lumOff val="50000"/>
            </a:schemeClr>
          </a:solidFill>
        </p:spPr>
        <p:txBody>
          <a:bodyPr/>
          <a:lstStyle/>
          <a:p>
            <a:endParaRPr lang="en-US"/>
          </a:p>
        </p:txBody>
      </p:sp>
      <p:sp>
        <p:nvSpPr>
          <p:cNvPr id="3" name="Title 2">
            <a:extLst>
              <a:ext uri="{FF2B5EF4-FFF2-40B4-BE49-F238E27FC236}">
                <a16:creationId xmlns:a16="http://schemas.microsoft.com/office/drawing/2014/main" id="{A4213327-B845-433F-B31B-84A8E6EEF4AC}"/>
              </a:ext>
            </a:extLst>
          </p:cNvPr>
          <p:cNvSpPr>
            <a:spLocks noGrp="1"/>
          </p:cNvSpPr>
          <p:nvPr>
            <p:ph type="title" hasCustomPrompt="1"/>
          </p:nvPr>
        </p:nvSpPr>
        <p:spPr>
          <a:xfrm>
            <a:off x="269239" y="277586"/>
            <a:ext cx="7511142" cy="1333697"/>
          </a:xfrm>
        </p:spPr>
        <p:txBody>
          <a:bodyPr anchor="t">
            <a:noAutofit/>
          </a:bodyPr>
          <a:lstStyle>
            <a:lvl1pPr>
              <a:lnSpc>
                <a:spcPct val="100000"/>
              </a:lnSpc>
              <a:defRPr sz="3200" spc="-60" baseline="0"/>
            </a:lvl1pPr>
          </a:lstStyle>
          <a:p>
            <a:r>
              <a:rPr lang="en-US"/>
              <a:t>Click to edit</a:t>
            </a:r>
            <a:br>
              <a:rPr lang="en-US"/>
            </a:br>
            <a:r>
              <a:rPr lang="en-US"/>
              <a:t>Master title style</a:t>
            </a:r>
          </a:p>
        </p:txBody>
      </p:sp>
      <p:sp>
        <p:nvSpPr>
          <p:cNvPr id="5" name="Text Placeholder 4">
            <a:extLst>
              <a:ext uri="{FF2B5EF4-FFF2-40B4-BE49-F238E27FC236}">
                <a16:creationId xmlns:a16="http://schemas.microsoft.com/office/drawing/2014/main" id="{5C55A419-8D1B-4CBE-83E3-63A1F5A36E33}"/>
              </a:ext>
            </a:extLst>
          </p:cNvPr>
          <p:cNvSpPr>
            <a:spLocks noGrp="1"/>
          </p:cNvSpPr>
          <p:nvPr>
            <p:ph type="body" sz="quarter" idx="10"/>
          </p:nvPr>
        </p:nvSpPr>
        <p:spPr>
          <a:xfrm>
            <a:off x="269248" y="1890226"/>
            <a:ext cx="7511807" cy="1333698"/>
          </a:xfrm>
        </p:spPr>
        <p:txBody>
          <a:bodyPr wrap="square">
            <a:spAutoFit/>
          </a:bodyPr>
          <a:lstStyle>
            <a:lvl1pPr marL="0" indent="0">
              <a:lnSpc>
                <a:spcPct val="100000"/>
              </a:lnSpc>
              <a:spcBef>
                <a:spcPts val="1200"/>
              </a:spcBef>
              <a:buNone/>
              <a:defRPr sz="1600">
                <a:solidFill>
                  <a:schemeClr val="tx2"/>
                </a:solidFill>
                <a:latin typeface="+mj-lt"/>
                <a:cs typeface="Segoe UI Semilight" panose="020B0402040204020203" pitchFamily="34" charset="0"/>
              </a:defRPr>
            </a:lvl1pPr>
            <a:lvl2pPr marL="0" indent="0">
              <a:lnSpc>
                <a:spcPct val="100000"/>
              </a:lnSpc>
              <a:buNone/>
              <a:defRPr sz="1400"/>
            </a:lvl2pPr>
            <a:lvl3pPr marL="685800" indent="-228600">
              <a:lnSpc>
                <a:spcPct val="100000"/>
              </a:lnSpc>
              <a:defRPr sz="1200"/>
            </a:lvl3pPr>
            <a:lvl4pPr marL="1143000" indent="-228600">
              <a:lnSpc>
                <a:spcPct val="100000"/>
              </a:lnSpc>
              <a:defRPr sz="1100"/>
            </a:lvl4pPr>
            <a:lvl5pPr marL="1658938" indent="-228600">
              <a:lnSpc>
                <a:spcPct val="100000"/>
              </a:lnSpc>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3C36D22B-1C30-44A2-B0E6-77DF4D17EB71}"/>
              </a:ext>
            </a:extLst>
          </p:cNvPr>
          <p:cNvSpPr>
            <a:spLocks noGrp="1"/>
          </p:cNvSpPr>
          <p:nvPr>
            <p:ph type="body" sz="quarter" idx="11"/>
          </p:nvPr>
        </p:nvSpPr>
        <p:spPr>
          <a:xfrm>
            <a:off x="8360230" y="950817"/>
            <a:ext cx="3526037" cy="600164"/>
          </a:xfrm>
        </p:spPr>
        <p:txBody>
          <a:bodyPr wrap="square">
            <a:spAutoFit/>
          </a:bodyPr>
          <a:lstStyle>
            <a:lvl1pPr marL="0" indent="0">
              <a:lnSpc>
                <a:spcPct val="100000"/>
              </a:lnSpc>
              <a:buNone/>
              <a:defRPr sz="1600">
                <a:solidFill>
                  <a:schemeClr val="bg1"/>
                </a:solidFill>
              </a:defRPr>
            </a:lvl1pPr>
            <a:lvl2pPr marL="0" indent="0">
              <a:lnSpc>
                <a:spcPct val="100000"/>
              </a:lnSpc>
              <a:spcBef>
                <a:spcPts val="600"/>
              </a:spcBef>
              <a:spcAft>
                <a:spcPts val="600"/>
              </a:spcAft>
              <a:buNone/>
              <a:defRPr sz="1200">
                <a:solidFill>
                  <a:schemeClr val="bg1"/>
                </a:solidFill>
                <a:latin typeface="Segoe UI Semilight" panose="020B0402040204020203" pitchFamily="34" charset="0"/>
                <a:cs typeface="Segoe UI Semilight" panose="020B0402040204020203" pitchFamily="34" charset="0"/>
              </a:defRPr>
            </a:lvl2pPr>
            <a:lvl3pPr>
              <a:defRPr sz="1400">
                <a:solidFill>
                  <a:schemeClr val="bg1"/>
                </a:solidFill>
                <a:latin typeface="Segoe UI Semilight" panose="020B0402040204020203" pitchFamily="34" charset="0"/>
                <a:cs typeface="Segoe UI Semilight" panose="020B0402040204020203" pitchFamily="34" charset="0"/>
              </a:defRPr>
            </a:lvl3pPr>
            <a:lvl4pPr>
              <a:defRPr sz="1200">
                <a:solidFill>
                  <a:schemeClr val="bg1"/>
                </a:solidFill>
                <a:latin typeface="Segoe UI Semilight" panose="020B0402040204020203" pitchFamily="34" charset="0"/>
                <a:cs typeface="Segoe UI Semilight" panose="020B0402040204020203" pitchFamily="34" charset="0"/>
              </a:defRPr>
            </a:lvl4pPr>
            <a:lvl5pPr>
              <a:defRPr sz="1200">
                <a:solidFill>
                  <a:schemeClr val="bg1"/>
                </a:solidFill>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F96F322D-B25C-425E-B239-51E9EE13A3A7}"/>
              </a:ext>
            </a:extLst>
          </p:cNvPr>
          <p:cNvSpPr/>
          <p:nvPr userDrawn="1"/>
        </p:nvSpPr>
        <p:spPr bwMode="auto">
          <a:xfrm>
            <a:off x="0" y="4331368"/>
            <a:ext cx="8128000" cy="2526632"/>
          </a:xfrm>
          <a:prstGeom prst="rect">
            <a:avLst/>
          </a:prstGeom>
          <a:solidFill>
            <a:schemeClr val="tx2">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89617" bIns="143387"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1148478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FY16 LSP Guide Cover -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450EACB-5D60-44CD-ADA9-2D0CFF8CA07E}"/>
              </a:ext>
            </a:extLst>
          </p:cNvPr>
          <p:cNvSpPr>
            <a:spLocks noGrp="1"/>
          </p:cNvSpPr>
          <p:nvPr>
            <p:ph type="title" hasCustomPrompt="1"/>
          </p:nvPr>
        </p:nvSpPr>
        <p:spPr>
          <a:xfrm>
            <a:off x="631953" y="2975935"/>
            <a:ext cx="4983696" cy="488866"/>
          </a:xfrm>
          <a:noFill/>
        </p:spPr>
        <p:txBody>
          <a:bodyPr wrap="square" lIns="0" tIns="0" rIns="0" bIns="0" anchor="b" anchorCtr="0">
            <a:spAutoFit/>
          </a:bodyPr>
          <a:lstStyle>
            <a:lvl1pPr>
              <a:defRPr sz="3529" spc="-49" baseline="0">
                <a:gradFill>
                  <a:gsLst>
                    <a:gs pos="100000">
                      <a:schemeClr val="accent3"/>
                    </a:gs>
                    <a:gs pos="14000">
                      <a:schemeClr val="accent3"/>
                    </a:gs>
                  </a:gsLst>
                  <a:lin ang="5400000" scaled="0"/>
                </a:gradFill>
                <a:latin typeface="+mj-lt"/>
                <a:cs typeface="Segoe UI" panose="020B0502040204020203" pitchFamily="34" charset="0"/>
              </a:defRPr>
            </a:lvl1pPr>
          </a:lstStyle>
          <a:p>
            <a:r>
              <a:rPr lang="en-US"/>
              <a:t>Presentation title </a:t>
            </a:r>
          </a:p>
        </p:txBody>
      </p:sp>
      <p:sp>
        <p:nvSpPr>
          <p:cNvPr id="16" name="Text Placeholder 4">
            <a:extLst>
              <a:ext uri="{FF2B5EF4-FFF2-40B4-BE49-F238E27FC236}">
                <a16:creationId xmlns:a16="http://schemas.microsoft.com/office/drawing/2014/main" id="{EA2F84F3-C3CF-4EB5-9E7F-D721FEFD2A92}"/>
              </a:ext>
            </a:extLst>
          </p:cNvPr>
          <p:cNvSpPr>
            <a:spLocks noGrp="1"/>
          </p:cNvSpPr>
          <p:nvPr>
            <p:ph type="body" sz="quarter" idx="12" hasCustomPrompt="1"/>
          </p:nvPr>
        </p:nvSpPr>
        <p:spPr>
          <a:xfrm>
            <a:off x="631952" y="3885059"/>
            <a:ext cx="4984122" cy="271568"/>
          </a:xfrm>
          <a:noFill/>
        </p:spPr>
        <p:txBody>
          <a:bodyPr wrap="square" lIns="0" tIns="0" rIns="0" bIns="0">
            <a:spAutoFit/>
          </a:bodyPr>
          <a:lstStyle>
            <a:lvl1pPr marL="0" indent="0">
              <a:spcBef>
                <a:spcPts val="0"/>
              </a:spcBef>
              <a:buNone/>
              <a:defRPr sz="1961" spc="0" baseline="0">
                <a:gradFill>
                  <a:gsLst>
                    <a:gs pos="100000">
                      <a:schemeClr val="tx1"/>
                    </a:gs>
                    <a:gs pos="1400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11" name="Group 10">
            <a:extLst>
              <a:ext uri="{FF2B5EF4-FFF2-40B4-BE49-F238E27FC236}">
                <a16:creationId xmlns:a16="http://schemas.microsoft.com/office/drawing/2014/main" id="{7024AF99-E094-49C2-A25C-4174AEBF581F}"/>
              </a:ext>
            </a:extLst>
          </p:cNvPr>
          <p:cNvGrpSpPr>
            <a:grpSpLocks noChangeAspect="1"/>
          </p:cNvGrpSpPr>
          <p:nvPr userDrawn="1"/>
        </p:nvGrpSpPr>
        <p:grpSpPr bwMode="black">
          <a:xfrm>
            <a:off x="661291" y="448142"/>
            <a:ext cx="1135432" cy="243763"/>
            <a:chOff x="457200" y="1643393"/>
            <a:chExt cx="4492753" cy="964540"/>
          </a:xfrm>
        </p:grpSpPr>
        <p:pic>
          <p:nvPicPr>
            <p:cNvPr id="12" name="Picture 11">
              <a:extLst>
                <a:ext uri="{FF2B5EF4-FFF2-40B4-BE49-F238E27FC236}">
                  <a16:creationId xmlns:a16="http://schemas.microsoft.com/office/drawing/2014/main" id="{11C0408F-6C65-4FF8-9916-494593B32C6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4" name="Freeform 12">
              <a:extLst>
                <a:ext uri="{FF2B5EF4-FFF2-40B4-BE49-F238E27FC236}">
                  <a16:creationId xmlns:a16="http://schemas.microsoft.com/office/drawing/2014/main" id="{48E96F44-E3CD-4DE8-B3EA-D5E99C7510A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36"/>
            </a:p>
          </p:txBody>
        </p:sp>
      </p:grpSp>
      <p:sp>
        <p:nvSpPr>
          <p:cNvPr id="6" name="Text Placeholder 5">
            <a:extLst>
              <a:ext uri="{FF2B5EF4-FFF2-40B4-BE49-F238E27FC236}">
                <a16:creationId xmlns:a16="http://schemas.microsoft.com/office/drawing/2014/main" id="{9A8CA249-BBE9-4DFC-A602-6D08828B67A8}"/>
              </a:ext>
            </a:extLst>
          </p:cNvPr>
          <p:cNvSpPr>
            <a:spLocks noGrp="1"/>
          </p:cNvSpPr>
          <p:nvPr>
            <p:ph type="body" sz="quarter" idx="13"/>
          </p:nvPr>
        </p:nvSpPr>
        <p:spPr>
          <a:xfrm>
            <a:off x="457551" y="2423499"/>
            <a:ext cx="4118541" cy="506972"/>
          </a:xfr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lvl1pPr>
              <a:defRPr lang="en-US" sz="2353" dirty="0" smtClean="0">
                <a:gradFill>
                  <a:gsLst>
                    <a:gs pos="0">
                      <a:schemeClr val="accent2"/>
                    </a:gs>
                    <a:gs pos="100000">
                      <a:schemeClr val="accent2"/>
                    </a:gs>
                  </a:gsLst>
                  <a:lin ang="5400000" scaled="1"/>
                </a:gradFill>
                <a:latin typeface="Segoe UI Bold" panose="020B0802040204020203" pitchFamily="34" charset="0"/>
                <a:ea typeface="Segoe UI" pitchFamily="34" charset="0"/>
                <a:cs typeface="Segoe UI Bold" panose="020B0802040204020203" pitchFamily="34" charset="0"/>
              </a:defRPr>
            </a:lvl1pPr>
          </a:lstStyle>
          <a:p>
            <a:pPr lvl="0" defTabSz="932263" fontAlgn="base">
              <a:spcBef>
                <a:spcPct val="0"/>
              </a:spcBef>
              <a:spcAft>
                <a:spcPct val="0"/>
              </a:spcAft>
            </a:pPr>
            <a:r>
              <a:rPr lang="en-US"/>
              <a:t>Edit Master text styles</a:t>
            </a:r>
          </a:p>
        </p:txBody>
      </p:sp>
    </p:spTree>
    <p:extLst>
      <p:ext uri="{BB962C8B-B14F-4D97-AF65-F5344CB8AC3E}">
        <p14:creationId xmlns:p14="http://schemas.microsoft.com/office/powerpoint/2010/main" val="398330387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1">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1EF039-F452-4221-B19D-0A06FB7E87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170810" y="1"/>
            <a:ext cx="7021191" cy="6858000"/>
          </a:xfrm>
          <a:prstGeom prst="rect">
            <a:avLst/>
          </a:prstGeom>
        </p:spPr>
      </p:pic>
      <p:sp>
        <p:nvSpPr>
          <p:cNvPr id="5" name="Rectangle 4">
            <a:extLst>
              <a:ext uri="{FF2B5EF4-FFF2-40B4-BE49-F238E27FC236}">
                <a16:creationId xmlns:a16="http://schemas.microsoft.com/office/drawing/2014/main" id="{40ABBB24-4C5E-434C-A79B-71ED85EB9B15}"/>
              </a:ext>
            </a:extLst>
          </p:cNvPr>
          <p:cNvSpPr/>
          <p:nvPr userDrawn="1"/>
        </p:nvSpPr>
        <p:spPr bwMode="auto">
          <a:xfrm>
            <a:off x="1" y="1"/>
            <a:ext cx="5234043"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4E4CDE3E-AEBF-4586-89B9-FA17CC969616}"/>
              </a:ext>
            </a:extLst>
          </p:cNvPr>
          <p:cNvSpPr>
            <a:spLocks noGrp="1"/>
          </p:cNvSpPr>
          <p:nvPr>
            <p:ph type="title" hasCustomPrompt="1"/>
          </p:nvPr>
        </p:nvSpPr>
        <p:spPr>
          <a:xfrm>
            <a:off x="572545" y="2787201"/>
            <a:ext cx="4598264" cy="606556"/>
          </a:xfrm>
          <a:prstGeom prst="rect">
            <a:avLst/>
          </a:prstGeom>
        </p:spPr>
        <p:txBody>
          <a:bodyPr vert="horz" wrap="square" lIns="0" tIns="64008" rIns="0" bIns="0" rtlCol="0" anchor="ctr" anchorCtr="0">
            <a:spAutoFit/>
          </a:bodyPr>
          <a:lstStyle>
            <a:lvl1pPr>
              <a:defRPr lang="en-US" sz="3529" spc="-48" dirty="0">
                <a:gradFill>
                  <a:gsLst>
                    <a:gs pos="1250">
                      <a:schemeClr val="accent1"/>
                    </a:gs>
                    <a:gs pos="100000">
                      <a:schemeClr val="accent1"/>
                    </a:gs>
                  </a:gsLst>
                  <a:lin ang="5400000" scaled="0"/>
                </a:gradFill>
                <a:latin typeface="+mj-lt"/>
                <a:cs typeface="Segoe UI Semilight" panose="020B0402040204020203" pitchFamily="34" charset="0"/>
              </a:defRPr>
            </a:lvl1pPr>
          </a:lstStyle>
          <a:p>
            <a:pPr marL="0" lvl="0">
              <a:lnSpc>
                <a:spcPct val="100000"/>
              </a:lnSpc>
            </a:pPr>
            <a:r>
              <a:rPr lang="en-US"/>
              <a:t>Section title</a:t>
            </a:r>
          </a:p>
        </p:txBody>
      </p:sp>
      <p:cxnSp>
        <p:nvCxnSpPr>
          <p:cNvPr id="8" name="Straight Connector 7">
            <a:extLst>
              <a:ext uri="{FF2B5EF4-FFF2-40B4-BE49-F238E27FC236}">
                <a16:creationId xmlns:a16="http://schemas.microsoft.com/office/drawing/2014/main" id="{A0204B92-94A3-42D4-92EA-BA0ED59AED45}"/>
              </a:ext>
            </a:extLst>
          </p:cNvPr>
          <p:cNvCxnSpPr/>
          <p:nvPr userDrawn="1"/>
        </p:nvCxnSpPr>
        <p:spPr>
          <a:xfrm>
            <a:off x="5234043" y="2"/>
            <a:ext cx="0" cy="6864920"/>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721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581488" y="467952"/>
            <a:ext cx="10255211" cy="425495"/>
          </a:xfrm>
          <a:prstGeom prst="rect">
            <a:avLst/>
          </a:prstGeom>
        </p:spPr>
        <p:txBody>
          <a:bodyPr vert="horz" wrap="square" lIns="0" tIns="64008" rIns="0" bIns="0" rtlCol="0" anchor="t">
            <a:spAutoFit/>
          </a:bodyPr>
          <a:lstStyle>
            <a:lvl1pPr>
              <a:defRPr lang="en-US" sz="2353" dirty="0"/>
            </a:lvl1pPr>
          </a:lstStyle>
          <a:p>
            <a:pPr lvl="0" defTabSz="914339">
              <a:lnSpc>
                <a:spcPct val="100000"/>
              </a:lnSpc>
            </a:pPr>
            <a:r>
              <a:rPr lang="en-US"/>
              <a:t>Click to edit Master title style</a:t>
            </a:r>
          </a:p>
        </p:txBody>
      </p:sp>
    </p:spTree>
    <p:extLst>
      <p:ext uri="{BB962C8B-B14F-4D97-AF65-F5344CB8AC3E}">
        <p14:creationId xmlns:p14="http://schemas.microsoft.com/office/powerpoint/2010/main" val="292307397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65528" y="970724"/>
            <a:ext cx="10301900" cy="1536005"/>
          </a:xfrm>
        </p:spPr>
        <p:txBody>
          <a:bodyPr/>
          <a:lstStyle>
            <a:lvl1pPr>
              <a:defRPr lang="en-US" sz="2353" kern="1200" spc="0" baseline="0" dirty="0" smtClean="0">
                <a:gradFill>
                  <a:gsLst>
                    <a:gs pos="1250">
                      <a:schemeClr val="bg1"/>
                    </a:gs>
                    <a:gs pos="100000">
                      <a:schemeClr val="bg1"/>
                    </a:gs>
                  </a:gsLst>
                  <a:lin ang="5400000" scaled="0"/>
                </a:gradFill>
                <a:latin typeface="+mn-lt"/>
                <a:ea typeface="+mn-ea"/>
                <a:cs typeface="+mn-cs"/>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marL="0" marR="0" lvl="0" indent="0" algn="l" defTabSz="9141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665528" y="344241"/>
            <a:ext cx="10301899" cy="425495"/>
          </a:xfrm>
          <a:prstGeom prst="rect">
            <a:avLst/>
          </a:prstGeom>
        </p:spPr>
        <p:txBody>
          <a:bodyPr vert="horz" wrap="square" lIns="0" tIns="64008" rIns="0" bIns="0" rtlCol="0" anchor="t">
            <a:spAutoFit/>
          </a:bodyPr>
          <a:lstStyle>
            <a:lvl1pPr>
              <a:defRPr lang="en-US" sz="2353" dirty="0"/>
            </a:lvl1pPr>
          </a:lstStyle>
          <a:p>
            <a:pPr lvl="0" defTabSz="914339">
              <a:lnSpc>
                <a:spcPct val="100000"/>
              </a:lnSpc>
            </a:pPr>
            <a:r>
              <a:rPr lang="en-US"/>
              <a:t>Click to edit Master title style</a:t>
            </a:r>
          </a:p>
        </p:txBody>
      </p:sp>
    </p:spTree>
    <p:extLst>
      <p:ext uri="{BB962C8B-B14F-4D97-AF65-F5344CB8AC3E}">
        <p14:creationId xmlns:p14="http://schemas.microsoft.com/office/powerpoint/2010/main" val="15264101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65528" y="970723"/>
            <a:ext cx="5091024" cy="1536005"/>
          </a:xfrm>
          <a:prstGeom prst="rect">
            <a:avLst/>
          </a:prstGeom>
        </p:spPr>
        <p:txBody>
          <a:bodyPr vert="horz" wrap="square" lIns="146304" tIns="91440" rIns="146304" bIns="91440" rtlCol="0">
            <a:spAutoFit/>
          </a:bodyPr>
          <a:lstStyle>
            <a:lvl1pPr>
              <a:defRPr lang="en-US" sz="2353" dirty="0">
                <a:latin typeface="+mn-lt"/>
              </a:defRPr>
            </a:lvl1pPr>
            <a:lvl2pPr>
              <a:defRPr lang="en-US" dirty="0"/>
            </a:lvl2pPr>
            <a:lvl3pPr>
              <a:defRPr lang="en-US" dirty="0"/>
            </a:lvl3pPr>
            <a:lvl4pPr>
              <a:defRPr lang="en-US" dirty="0"/>
            </a:lvl4pPr>
            <a:lvl5pPr>
              <a:defRPr lang="en-US" dirty="0"/>
            </a:lvl5pPr>
          </a:lstStyle>
          <a:p>
            <a:pPr lvl="0"/>
            <a:r>
              <a:rPr lang="en-US"/>
              <a:t>Click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hasCustomPrompt="1"/>
          </p:nvPr>
        </p:nvSpPr>
        <p:spPr>
          <a:xfrm>
            <a:off x="5892965" y="970723"/>
            <a:ext cx="5074463" cy="1536005"/>
          </a:xfrm>
          <a:prstGeom prst="rect">
            <a:avLst/>
          </a:prstGeom>
        </p:spPr>
        <p:txBody>
          <a:bodyPr vert="horz" wrap="square" lIns="146304" tIns="91440" rIns="146304" bIns="91440" rtlCol="0">
            <a:spAutoFit/>
          </a:bodyPr>
          <a:lstStyle>
            <a:lvl1pPr>
              <a:defRPr lang="en-US" sz="2353" dirty="0">
                <a:latin typeface="+mn-lt"/>
              </a:defRPr>
            </a:lvl1pPr>
            <a:lvl2pPr>
              <a:defRPr lang="en-US" dirty="0"/>
            </a:lvl2pPr>
            <a:lvl3pPr>
              <a:defRPr lang="en-US" dirty="0"/>
            </a:lvl3pPr>
            <a:lvl4pPr>
              <a:defRPr lang="en-US" dirty="0"/>
            </a:lvl4pPr>
            <a:lvl5pPr>
              <a:defRPr lang="en-US" dirty="0"/>
            </a:lvl5pPr>
          </a:lstStyle>
          <a:p>
            <a:pPr lvl="0"/>
            <a:r>
              <a:rPr lang="en-US"/>
              <a:t>Click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665528" y="344241"/>
            <a:ext cx="10301899" cy="425495"/>
          </a:xfrm>
          <a:prstGeom prst="rect">
            <a:avLst/>
          </a:prstGeom>
        </p:spPr>
        <p:txBody>
          <a:bodyPr vert="horz" wrap="square" lIns="0" tIns="64008" rIns="0" bIns="0" rtlCol="0" anchor="t">
            <a:spAutoFit/>
          </a:bodyPr>
          <a:lstStyle>
            <a:lvl1pPr>
              <a:defRPr lang="en-US" sz="2353" dirty="0"/>
            </a:lvl1pPr>
          </a:lstStyle>
          <a:p>
            <a:pPr lvl="0" defTabSz="914339">
              <a:lnSpc>
                <a:spcPct val="100000"/>
              </a:lnSpc>
            </a:pPr>
            <a:r>
              <a:rPr lang="en-US"/>
              <a:t>Click to edit Master title style</a:t>
            </a:r>
          </a:p>
        </p:txBody>
      </p:sp>
    </p:spTree>
    <p:extLst>
      <p:ext uri="{BB962C8B-B14F-4D97-AF65-F5344CB8AC3E}">
        <p14:creationId xmlns:p14="http://schemas.microsoft.com/office/powerpoint/2010/main" val="196779367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Chart">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65528" y="344241"/>
            <a:ext cx="10301899" cy="425495"/>
          </a:xfrm>
          <a:prstGeom prst="rect">
            <a:avLst/>
          </a:prstGeom>
        </p:spPr>
        <p:txBody>
          <a:bodyPr vert="horz" wrap="square" lIns="0" tIns="64008" rIns="0" bIns="0" rtlCol="0" anchor="t">
            <a:spAutoFit/>
          </a:bodyPr>
          <a:lstStyle>
            <a:lvl1pPr>
              <a:defRPr lang="en-US" sz="2353" dirty="0"/>
            </a:lvl1pPr>
          </a:lstStyle>
          <a:p>
            <a:pPr lvl="0" defTabSz="914339">
              <a:lnSpc>
                <a:spcPct val="100000"/>
              </a:lnSpc>
            </a:pPr>
            <a:r>
              <a:rPr lang="en-US"/>
              <a:t>Click to edit Master title style</a:t>
            </a:r>
          </a:p>
        </p:txBody>
      </p:sp>
      <p:sp>
        <p:nvSpPr>
          <p:cNvPr id="3" name="Chart Placeholder 2"/>
          <p:cNvSpPr>
            <a:spLocks noGrp="1"/>
          </p:cNvSpPr>
          <p:nvPr>
            <p:ph type="chart" sz="quarter" idx="10"/>
          </p:nvPr>
        </p:nvSpPr>
        <p:spPr>
          <a:xfrm>
            <a:off x="665528" y="970723"/>
            <a:ext cx="10302660" cy="452654"/>
          </a:xfrm>
          <a:noFill/>
        </p:spPr>
        <p:txBody>
          <a:bodyPr/>
          <a:lstStyle/>
          <a:p>
            <a:r>
              <a:rPr lang="en-US"/>
              <a:t>Click icon to add chart</a:t>
            </a:r>
          </a:p>
        </p:txBody>
      </p:sp>
    </p:spTree>
    <p:extLst>
      <p:ext uri="{BB962C8B-B14F-4D97-AF65-F5344CB8AC3E}">
        <p14:creationId xmlns:p14="http://schemas.microsoft.com/office/powerpoint/2010/main" val="19975428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47837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Engagement Nav: Title &amp;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65528" y="970724"/>
            <a:ext cx="10301900" cy="1536005"/>
          </a:xfrm>
        </p:spPr>
        <p:txBody>
          <a:bodyPr vert="horz" wrap="square" lIns="146304" tIns="91440" rIns="146304" bIns="91440" rtlCol="0">
            <a:spAutoFit/>
          </a:bodyPr>
          <a:lstStyle>
            <a:lvl1pPr>
              <a:defRPr lang="en-US" sz="2353" dirty="0">
                <a:latin typeface="+mn-lt"/>
              </a:defRPr>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665528" y="344241"/>
            <a:ext cx="10301899" cy="425495"/>
          </a:xfrm>
          <a:prstGeom prst="rect">
            <a:avLst/>
          </a:prstGeom>
        </p:spPr>
        <p:txBody>
          <a:bodyPr vert="horz" wrap="square" lIns="0" tIns="64008" rIns="0" bIns="0" rtlCol="0" anchor="t">
            <a:spAutoFit/>
          </a:bodyPr>
          <a:lstStyle>
            <a:lvl1pPr>
              <a:defRPr lang="en-US" sz="2353" dirty="0"/>
            </a:lvl1pPr>
          </a:lstStyle>
          <a:p>
            <a:pPr lvl="0" defTabSz="914339">
              <a:lnSpc>
                <a:spcPct val="100000"/>
              </a:lnSpc>
            </a:pPr>
            <a:r>
              <a:rPr lang="en-US"/>
              <a:t>Click to edit Master title style</a:t>
            </a:r>
          </a:p>
        </p:txBody>
      </p:sp>
    </p:spTree>
    <p:extLst>
      <p:ext uri="{BB962C8B-B14F-4D97-AF65-F5344CB8AC3E}">
        <p14:creationId xmlns:p14="http://schemas.microsoft.com/office/powerpoint/2010/main" val="866889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Engagement Nav: Title &amp; Chart">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65528" y="344241"/>
            <a:ext cx="10301899" cy="425495"/>
          </a:xfrm>
          <a:prstGeom prst="rect">
            <a:avLst/>
          </a:prstGeom>
        </p:spPr>
        <p:txBody>
          <a:bodyPr vert="horz" wrap="square" lIns="0" tIns="64008" rIns="0" bIns="0" rtlCol="0" anchor="t">
            <a:spAutoFit/>
          </a:bodyPr>
          <a:lstStyle>
            <a:lvl1pPr>
              <a:defRPr lang="en-US" sz="2353" dirty="0"/>
            </a:lvl1pPr>
          </a:lstStyle>
          <a:p>
            <a:pPr lvl="0" defTabSz="914339">
              <a:lnSpc>
                <a:spcPct val="100000"/>
              </a:lnSpc>
            </a:pPr>
            <a:r>
              <a:rPr lang="en-US"/>
              <a:t>Click to edit Master title style</a:t>
            </a:r>
          </a:p>
        </p:txBody>
      </p:sp>
      <p:sp>
        <p:nvSpPr>
          <p:cNvPr id="3" name="Chart Placeholder 2"/>
          <p:cNvSpPr>
            <a:spLocks noGrp="1"/>
          </p:cNvSpPr>
          <p:nvPr>
            <p:ph type="chart" sz="quarter" idx="10"/>
          </p:nvPr>
        </p:nvSpPr>
        <p:spPr>
          <a:xfrm>
            <a:off x="665528" y="970723"/>
            <a:ext cx="10302660" cy="452654"/>
          </a:xfrm>
          <a:noFill/>
        </p:spPr>
        <p:txBody>
          <a:bodyPr/>
          <a:lstStyle/>
          <a:p>
            <a:r>
              <a:rPr lang="en-US"/>
              <a:t>Click icon to add chart</a:t>
            </a:r>
          </a:p>
        </p:txBody>
      </p:sp>
    </p:spTree>
    <p:extLst>
      <p:ext uri="{BB962C8B-B14F-4D97-AF65-F5344CB8AC3E}">
        <p14:creationId xmlns:p14="http://schemas.microsoft.com/office/powerpoint/2010/main" val="37617094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4 Col  w/ image - 1">
    <p:spTree>
      <p:nvGrpSpPr>
        <p:cNvPr id="1" name=""/>
        <p:cNvGrpSpPr/>
        <p:nvPr/>
      </p:nvGrpSpPr>
      <p:grpSpPr>
        <a:xfrm>
          <a:off x="0" y="0"/>
          <a:ext cx="0" cy="0"/>
          <a:chOff x="0" y="0"/>
          <a:chExt cx="0" cy="0"/>
        </a:xfrm>
      </p:grpSpPr>
      <p:sp>
        <p:nvSpPr>
          <p:cNvPr id="15" name="Text Placeholder 4"/>
          <p:cNvSpPr>
            <a:spLocks noGrp="1"/>
          </p:cNvSpPr>
          <p:nvPr>
            <p:ph type="body" sz="quarter" idx="10" hasCustomPrompt="1"/>
          </p:nvPr>
        </p:nvSpPr>
        <p:spPr>
          <a:xfrm>
            <a:off x="665528" y="970723"/>
            <a:ext cx="2450685" cy="603538"/>
          </a:xfrm>
        </p:spPr>
        <p:txBody>
          <a:bodyPr/>
          <a:lstStyle/>
          <a:p>
            <a:pPr lvl="3"/>
            <a:r>
              <a:rPr lang="en-US"/>
              <a:t>Fourth level</a:t>
            </a:r>
          </a:p>
          <a:p>
            <a:pPr lvl="4"/>
            <a:r>
              <a:rPr lang="en-US"/>
              <a:t>Fifth level</a:t>
            </a:r>
          </a:p>
        </p:txBody>
      </p:sp>
      <p:sp>
        <p:nvSpPr>
          <p:cNvPr id="16" name="Text Placeholder 4"/>
          <p:cNvSpPr>
            <a:spLocks noGrp="1"/>
          </p:cNvSpPr>
          <p:nvPr>
            <p:ph type="body" sz="quarter" idx="11" hasCustomPrompt="1"/>
          </p:nvPr>
        </p:nvSpPr>
        <p:spPr>
          <a:xfrm>
            <a:off x="3265017" y="970723"/>
            <a:ext cx="2450685" cy="603538"/>
          </a:xfrm>
        </p:spPr>
        <p:txBody>
          <a:bodyPr/>
          <a:lstStyle/>
          <a:p>
            <a:pPr lvl="3"/>
            <a:r>
              <a:rPr lang="en-US"/>
              <a:t>Fourth level</a:t>
            </a:r>
          </a:p>
          <a:p>
            <a:pPr lvl="4"/>
            <a:r>
              <a:rPr lang="en-US"/>
              <a:t>Fifth level</a:t>
            </a:r>
          </a:p>
        </p:txBody>
      </p:sp>
      <p:sp>
        <p:nvSpPr>
          <p:cNvPr id="17" name="Text Placeholder 4"/>
          <p:cNvSpPr>
            <a:spLocks noGrp="1"/>
          </p:cNvSpPr>
          <p:nvPr>
            <p:ph type="body" sz="quarter" idx="12" hasCustomPrompt="1"/>
          </p:nvPr>
        </p:nvSpPr>
        <p:spPr>
          <a:xfrm>
            <a:off x="5864506" y="970723"/>
            <a:ext cx="2450685" cy="603538"/>
          </a:xfrm>
        </p:spPr>
        <p:txBody>
          <a:bodyPr/>
          <a:lstStyle/>
          <a:p>
            <a:pPr lvl="3"/>
            <a:r>
              <a:rPr lang="en-US"/>
              <a:t>Fourth level</a:t>
            </a:r>
          </a:p>
          <a:p>
            <a:pPr lvl="4"/>
            <a:r>
              <a:rPr lang="en-US"/>
              <a:t>Fifth level</a:t>
            </a:r>
          </a:p>
        </p:txBody>
      </p:sp>
      <p:sp>
        <p:nvSpPr>
          <p:cNvPr id="18" name="Text Placeholder 4"/>
          <p:cNvSpPr>
            <a:spLocks noGrp="1"/>
          </p:cNvSpPr>
          <p:nvPr>
            <p:ph type="body" sz="quarter" idx="13" hasCustomPrompt="1"/>
          </p:nvPr>
        </p:nvSpPr>
        <p:spPr>
          <a:xfrm>
            <a:off x="8463995" y="970723"/>
            <a:ext cx="2450685" cy="603538"/>
          </a:xfrm>
        </p:spPr>
        <p:txBody>
          <a:bodyPr/>
          <a:lstStyle/>
          <a:p>
            <a:pPr lvl="3"/>
            <a:r>
              <a:rPr lang="en-US"/>
              <a:t>Fourth level</a:t>
            </a:r>
          </a:p>
          <a:p>
            <a:pPr lvl="4"/>
            <a:r>
              <a:rPr lang="en-US"/>
              <a:t>Fifth level</a:t>
            </a:r>
          </a:p>
        </p:txBody>
      </p:sp>
      <p:sp>
        <p:nvSpPr>
          <p:cNvPr id="19" name="Title Placeholder 1"/>
          <p:cNvSpPr>
            <a:spLocks noGrp="1"/>
          </p:cNvSpPr>
          <p:nvPr>
            <p:ph type="title"/>
          </p:nvPr>
        </p:nvSpPr>
        <p:spPr>
          <a:xfrm>
            <a:off x="665528" y="344241"/>
            <a:ext cx="10249154" cy="425495"/>
          </a:xfrm>
          <a:prstGeom prst="rect">
            <a:avLst/>
          </a:prstGeom>
        </p:spPr>
        <p:txBody>
          <a:bodyPr vert="horz" wrap="square" lIns="0" tIns="64008" rIns="0" bIns="0" rtlCol="0" anchor="t">
            <a:spAutoFit/>
          </a:bodyPr>
          <a:lstStyle>
            <a:lvl1pPr>
              <a:defRPr lang="en-US" sz="2353" dirty="0"/>
            </a:lvl1pPr>
          </a:lstStyle>
          <a:p>
            <a:pPr lvl="0" defTabSz="914339">
              <a:lnSpc>
                <a:spcPct val="100000"/>
              </a:lnSpc>
            </a:pPr>
            <a:r>
              <a:rPr lang="en-US"/>
              <a:t>Click to edit Master title style</a:t>
            </a:r>
          </a:p>
        </p:txBody>
      </p:sp>
    </p:spTree>
    <p:extLst>
      <p:ext uri="{BB962C8B-B14F-4D97-AF65-F5344CB8AC3E}">
        <p14:creationId xmlns:p14="http://schemas.microsoft.com/office/powerpoint/2010/main" val="12321734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4 Col  w/ image - 1">
    <p:spTree>
      <p:nvGrpSpPr>
        <p:cNvPr id="1" name=""/>
        <p:cNvGrpSpPr/>
        <p:nvPr/>
      </p:nvGrpSpPr>
      <p:grpSpPr>
        <a:xfrm>
          <a:off x="0" y="0"/>
          <a:ext cx="0" cy="0"/>
          <a:chOff x="0" y="0"/>
          <a:chExt cx="0" cy="0"/>
        </a:xfrm>
      </p:grpSpPr>
      <p:sp>
        <p:nvSpPr>
          <p:cNvPr id="9" name="Text Placeholder 4"/>
          <p:cNvSpPr>
            <a:spLocks noGrp="1"/>
          </p:cNvSpPr>
          <p:nvPr>
            <p:ph type="body" sz="quarter" idx="10" hasCustomPrompt="1"/>
          </p:nvPr>
        </p:nvSpPr>
        <p:spPr>
          <a:xfrm>
            <a:off x="665530" y="2882586"/>
            <a:ext cx="2450685" cy="603538"/>
          </a:xfrm>
        </p:spPr>
        <p:txBody>
          <a:bodyPr/>
          <a:lstStyle/>
          <a:p>
            <a:pPr lvl="3"/>
            <a:r>
              <a:rPr lang="en-US"/>
              <a:t>Fourth level</a:t>
            </a:r>
          </a:p>
          <a:p>
            <a:pPr lvl="4"/>
            <a:r>
              <a:rPr lang="en-US"/>
              <a:t>Fifth level</a:t>
            </a:r>
          </a:p>
        </p:txBody>
      </p:sp>
      <p:sp>
        <p:nvSpPr>
          <p:cNvPr id="10" name="Text Placeholder 4"/>
          <p:cNvSpPr>
            <a:spLocks noGrp="1"/>
          </p:cNvSpPr>
          <p:nvPr>
            <p:ph type="body" sz="quarter" idx="11" hasCustomPrompt="1"/>
          </p:nvPr>
        </p:nvSpPr>
        <p:spPr>
          <a:xfrm>
            <a:off x="3265019" y="2882586"/>
            <a:ext cx="2450685" cy="603538"/>
          </a:xfrm>
        </p:spPr>
        <p:txBody>
          <a:bodyPr/>
          <a:lstStyle/>
          <a:p>
            <a:pPr lvl="3"/>
            <a:r>
              <a:rPr lang="en-US"/>
              <a:t>Fourth level</a:t>
            </a:r>
          </a:p>
          <a:p>
            <a:pPr lvl="4"/>
            <a:r>
              <a:rPr lang="en-US"/>
              <a:t>Fifth level</a:t>
            </a:r>
          </a:p>
        </p:txBody>
      </p:sp>
      <p:sp>
        <p:nvSpPr>
          <p:cNvPr id="15" name="Text Placeholder 4"/>
          <p:cNvSpPr>
            <a:spLocks noGrp="1"/>
          </p:cNvSpPr>
          <p:nvPr>
            <p:ph type="body" sz="quarter" idx="12" hasCustomPrompt="1"/>
          </p:nvPr>
        </p:nvSpPr>
        <p:spPr>
          <a:xfrm>
            <a:off x="5864508" y="2882586"/>
            <a:ext cx="2450685" cy="603538"/>
          </a:xfrm>
        </p:spPr>
        <p:txBody>
          <a:bodyPr/>
          <a:lstStyle/>
          <a:p>
            <a:pPr lvl="3"/>
            <a:r>
              <a:rPr lang="en-US"/>
              <a:t>Fourth level</a:t>
            </a:r>
          </a:p>
          <a:p>
            <a:pPr lvl="4"/>
            <a:r>
              <a:rPr lang="en-US"/>
              <a:t>Fifth level</a:t>
            </a:r>
          </a:p>
        </p:txBody>
      </p:sp>
      <p:sp>
        <p:nvSpPr>
          <p:cNvPr id="16" name="Text Placeholder 4"/>
          <p:cNvSpPr>
            <a:spLocks noGrp="1"/>
          </p:cNvSpPr>
          <p:nvPr>
            <p:ph type="body" sz="quarter" idx="13" hasCustomPrompt="1"/>
          </p:nvPr>
        </p:nvSpPr>
        <p:spPr>
          <a:xfrm>
            <a:off x="8463997" y="2882586"/>
            <a:ext cx="2450685" cy="603538"/>
          </a:xfrm>
        </p:spPr>
        <p:txBody>
          <a:bodyPr/>
          <a:lstStyle/>
          <a:p>
            <a:pPr lvl="3"/>
            <a:r>
              <a:rPr lang="en-US"/>
              <a:t>Fourth level</a:t>
            </a:r>
          </a:p>
          <a:p>
            <a:pPr lvl="4"/>
            <a:r>
              <a:rPr lang="en-US"/>
              <a:t>Fifth level</a:t>
            </a:r>
          </a:p>
        </p:txBody>
      </p:sp>
      <p:sp>
        <p:nvSpPr>
          <p:cNvPr id="17" name="Text Placeholder 6"/>
          <p:cNvSpPr>
            <a:spLocks noGrp="1"/>
          </p:cNvSpPr>
          <p:nvPr>
            <p:ph type="body" sz="quarter" idx="14"/>
          </p:nvPr>
        </p:nvSpPr>
        <p:spPr>
          <a:xfrm>
            <a:off x="665528" y="970722"/>
            <a:ext cx="10249154" cy="1536005"/>
          </a:xfrm>
        </p:spPr>
        <p:txBody>
          <a:bodyPr/>
          <a:lstStyle>
            <a:lvl1pPr>
              <a:defRPr lang="en-US" sz="2353" kern="1200" spc="0" baseline="0" dirty="0" smtClean="0">
                <a:gradFill>
                  <a:gsLst>
                    <a:gs pos="1250">
                      <a:schemeClr val="bg1"/>
                    </a:gs>
                    <a:gs pos="100000">
                      <a:schemeClr val="bg1"/>
                    </a:gs>
                  </a:gsLst>
                  <a:lin ang="5400000" scaled="0"/>
                </a:gradFill>
                <a:latin typeface="+mn-lt"/>
                <a:ea typeface="+mn-ea"/>
                <a:cs typeface="+mn-cs"/>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marL="0" marR="0" lvl="0" indent="0" algn="l" defTabSz="9141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p:cNvSpPr>
            <a:spLocks noGrp="1"/>
          </p:cNvSpPr>
          <p:nvPr>
            <p:ph type="title"/>
          </p:nvPr>
        </p:nvSpPr>
        <p:spPr>
          <a:xfrm>
            <a:off x="665528" y="344241"/>
            <a:ext cx="10249154" cy="425495"/>
          </a:xfrm>
          <a:prstGeom prst="rect">
            <a:avLst/>
          </a:prstGeom>
        </p:spPr>
        <p:txBody>
          <a:bodyPr vert="horz" wrap="square" lIns="0" tIns="64008" rIns="0" bIns="0" rtlCol="0" anchor="t">
            <a:spAutoFit/>
          </a:bodyPr>
          <a:lstStyle>
            <a:lvl1pPr>
              <a:defRPr lang="en-US" sz="2353" dirty="0"/>
            </a:lvl1pPr>
          </a:lstStyle>
          <a:p>
            <a:pPr lvl="0" defTabSz="914339">
              <a:lnSpc>
                <a:spcPct val="100000"/>
              </a:lnSpc>
            </a:pPr>
            <a:r>
              <a:rPr lang="en-US"/>
              <a:t>Click to edit Master title style</a:t>
            </a:r>
          </a:p>
        </p:txBody>
      </p:sp>
    </p:spTree>
    <p:extLst>
      <p:ext uri="{BB962C8B-B14F-4D97-AF65-F5344CB8AC3E}">
        <p14:creationId xmlns:p14="http://schemas.microsoft.com/office/powerpoint/2010/main" val="42078645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8 Box  w/ image - 1">
    <p:spTree>
      <p:nvGrpSpPr>
        <p:cNvPr id="1" name=""/>
        <p:cNvGrpSpPr/>
        <p:nvPr/>
      </p:nvGrpSpPr>
      <p:grpSpPr>
        <a:xfrm>
          <a:off x="0" y="0"/>
          <a:ext cx="0" cy="0"/>
          <a:chOff x="0" y="0"/>
          <a:chExt cx="0" cy="0"/>
        </a:xfrm>
      </p:grpSpPr>
      <p:sp>
        <p:nvSpPr>
          <p:cNvPr id="11" name="Text Placeholder 4"/>
          <p:cNvSpPr>
            <a:spLocks noGrp="1"/>
          </p:cNvSpPr>
          <p:nvPr>
            <p:ph type="body" sz="quarter" idx="10" hasCustomPrompt="1"/>
          </p:nvPr>
        </p:nvSpPr>
        <p:spPr>
          <a:xfrm>
            <a:off x="665530" y="3709690"/>
            <a:ext cx="2450685" cy="603538"/>
          </a:xfrm>
        </p:spPr>
        <p:txBody>
          <a:bodyPr/>
          <a:lstStyle/>
          <a:p>
            <a:pPr lvl="3"/>
            <a:r>
              <a:rPr lang="en-US"/>
              <a:t>Fourth level</a:t>
            </a:r>
          </a:p>
          <a:p>
            <a:pPr lvl="4"/>
            <a:r>
              <a:rPr lang="en-US"/>
              <a:t>Fifth level</a:t>
            </a:r>
          </a:p>
        </p:txBody>
      </p:sp>
      <p:sp>
        <p:nvSpPr>
          <p:cNvPr id="12" name="Text Placeholder 4"/>
          <p:cNvSpPr>
            <a:spLocks noGrp="1"/>
          </p:cNvSpPr>
          <p:nvPr>
            <p:ph type="body" sz="quarter" idx="11" hasCustomPrompt="1"/>
          </p:nvPr>
        </p:nvSpPr>
        <p:spPr>
          <a:xfrm>
            <a:off x="3265019" y="3709690"/>
            <a:ext cx="2450685" cy="603538"/>
          </a:xfrm>
        </p:spPr>
        <p:txBody>
          <a:bodyPr/>
          <a:lstStyle/>
          <a:p>
            <a:pPr lvl="3"/>
            <a:r>
              <a:rPr lang="en-US"/>
              <a:t>Fourth level</a:t>
            </a:r>
          </a:p>
          <a:p>
            <a:pPr lvl="4"/>
            <a:r>
              <a:rPr lang="en-US"/>
              <a:t>Fifth level</a:t>
            </a:r>
          </a:p>
        </p:txBody>
      </p:sp>
      <p:sp>
        <p:nvSpPr>
          <p:cNvPr id="13" name="Text Placeholder 4"/>
          <p:cNvSpPr>
            <a:spLocks noGrp="1"/>
          </p:cNvSpPr>
          <p:nvPr>
            <p:ph type="body" sz="quarter" idx="12" hasCustomPrompt="1"/>
          </p:nvPr>
        </p:nvSpPr>
        <p:spPr>
          <a:xfrm>
            <a:off x="5864508" y="3709690"/>
            <a:ext cx="2450685" cy="603538"/>
          </a:xfrm>
        </p:spPr>
        <p:txBody>
          <a:bodyPr/>
          <a:lstStyle/>
          <a:p>
            <a:pPr lvl="3"/>
            <a:r>
              <a:rPr lang="en-US"/>
              <a:t>Fourth level</a:t>
            </a:r>
          </a:p>
          <a:p>
            <a:pPr lvl="4"/>
            <a:r>
              <a:rPr lang="en-US"/>
              <a:t>Fifth level</a:t>
            </a:r>
          </a:p>
        </p:txBody>
      </p:sp>
      <p:sp>
        <p:nvSpPr>
          <p:cNvPr id="14" name="Text Placeholder 4"/>
          <p:cNvSpPr>
            <a:spLocks noGrp="1"/>
          </p:cNvSpPr>
          <p:nvPr>
            <p:ph type="body" sz="quarter" idx="13" hasCustomPrompt="1"/>
          </p:nvPr>
        </p:nvSpPr>
        <p:spPr>
          <a:xfrm>
            <a:off x="8463997" y="3709690"/>
            <a:ext cx="2450685" cy="603538"/>
          </a:xfrm>
        </p:spPr>
        <p:txBody>
          <a:bodyPr/>
          <a:lstStyle/>
          <a:p>
            <a:pPr lvl="3"/>
            <a:r>
              <a:rPr lang="en-US"/>
              <a:t>Fourth level</a:t>
            </a:r>
          </a:p>
          <a:p>
            <a:pPr lvl="4"/>
            <a:r>
              <a:rPr lang="en-US"/>
              <a:t>Fifth level</a:t>
            </a:r>
          </a:p>
        </p:txBody>
      </p:sp>
      <p:sp>
        <p:nvSpPr>
          <p:cNvPr id="15" name="Text Placeholder 4"/>
          <p:cNvSpPr>
            <a:spLocks noGrp="1"/>
          </p:cNvSpPr>
          <p:nvPr>
            <p:ph type="body" sz="quarter" idx="14" hasCustomPrompt="1"/>
          </p:nvPr>
        </p:nvSpPr>
        <p:spPr>
          <a:xfrm>
            <a:off x="665528" y="1245254"/>
            <a:ext cx="2450685" cy="603538"/>
          </a:xfrm>
        </p:spPr>
        <p:txBody>
          <a:bodyPr/>
          <a:lstStyle/>
          <a:p>
            <a:pPr lvl="3"/>
            <a:r>
              <a:rPr lang="en-US"/>
              <a:t>Fourth level</a:t>
            </a:r>
          </a:p>
          <a:p>
            <a:pPr lvl="4"/>
            <a:r>
              <a:rPr lang="en-US"/>
              <a:t>Fifth level</a:t>
            </a:r>
          </a:p>
        </p:txBody>
      </p:sp>
      <p:sp>
        <p:nvSpPr>
          <p:cNvPr id="16" name="Text Placeholder 4"/>
          <p:cNvSpPr>
            <a:spLocks noGrp="1"/>
          </p:cNvSpPr>
          <p:nvPr>
            <p:ph type="body" sz="quarter" idx="15" hasCustomPrompt="1"/>
          </p:nvPr>
        </p:nvSpPr>
        <p:spPr>
          <a:xfrm>
            <a:off x="3265017" y="1245254"/>
            <a:ext cx="2450685" cy="603538"/>
          </a:xfrm>
        </p:spPr>
        <p:txBody>
          <a:bodyPr/>
          <a:lstStyle/>
          <a:p>
            <a:pPr lvl="3"/>
            <a:r>
              <a:rPr lang="en-US"/>
              <a:t>Fourth level</a:t>
            </a:r>
          </a:p>
          <a:p>
            <a:pPr lvl="4"/>
            <a:r>
              <a:rPr lang="en-US"/>
              <a:t>Fifth level</a:t>
            </a:r>
          </a:p>
        </p:txBody>
      </p:sp>
      <p:sp>
        <p:nvSpPr>
          <p:cNvPr id="17" name="Text Placeholder 4"/>
          <p:cNvSpPr>
            <a:spLocks noGrp="1"/>
          </p:cNvSpPr>
          <p:nvPr>
            <p:ph type="body" sz="quarter" idx="16" hasCustomPrompt="1"/>
          </p:nvPr>
        </p:nvSpPr>
        <p:spPr>
          <a:xfrm>
            <a:off x="5864507" y="1245254"/>
            <a:ext cx="2450685" cy="603538"/>
          </a:xfrm>
        </p:spPr>
        <p:txBody>
          <a:bodyPr/>
          <a:lstStyle/>
          <a:p>
            <a:pPr lvl="3"/>
            <a:r>
              <a:rPr lang="en-US"/>
              <a:t>Fourth level</a:t>
            </a:r>
          </a:p>
          <a:p>
            <a:pPr lvl="4"/>
            <a:r>
              <a:rPr lang="en-US"/>
              <a:t>Fifth level</a:t>
            </a:r>
          </a:p>
        </p:txBody>
      </p:sp>
      <p:sp>
        <p:nvSpPr>
          <p:cNvPr id="18" name="Text Placeholder 4"/>
          <p:cNvSpPr>
            <a:spLocks noGrp="1"/>
          </p:cNvSpPr>
          <p:nvPr>
            <p:ph type="body" sz="quarter" idx="17" hasCustomPrompt="1"/>
          </p:nvPr>
        </p:nvSpPr>
        <p:spPr>
          <a:xfrm>
            <a:off x="8463997" y="1245254"/>
            <a:ext cx="2450685" cy="603538"/>
          </a:xfrm>
        </p:spPr>
        <p:txBody>
          <a:bodyPr/>
          <a:lstStyle/>
          <a:p>
            <a:pPr lvl="3"/>
            <a:r>
              <a:rPr lang="en-US"/>
              <a:t>Fourth level</a:t>
            </a:r>
          </a:p>
          <a:p>
            <a:pPr lvl="4"/>
            <a:r>
              <a:rPr lang="en-US"/>
              <a:t>Fifth level</a:t>
            </a:r>
          </a:p>
        </p:txBody>
      </p:sp>
      <p:sp>
        <p:nvSpPr>
          <p:cNvPr id="20" name="Title Placeholder 1"/>
          <p:cNvSpPr>
            <a:spLocks noGrp="1"/>
          </p:cNvSpPr>
          <p:nvPr>
            <p:ph type="title"/>
          </p:nvPr>
        </p:nvSpPr>
        <p:spPr>
          <a:xfrm>
            <a:off x="665529" y="344241"/>
            <a:ext cx="10249153" cy="425495"/>
          </a:xfrm>
          <a:prstGeom prst="rect">
            <a:avLst/>
          </a:prstGeom>
        </p:spPr>
        <p:txBody>
          <a:bodyPr vert="horz" wrap="square" lIns="0" tIns="64008" rIns="0" bIns="0" rtlCol="0" anchor="t">
            <a:spAutoFit/>
          </a:bodyPr>
          <a:lstStyle>
            <a:lvl1pPr>
              <a:defRPr lang="en-US" sz="2353" dirty="0"/>
            </a:lvl1pPr>
          </a:lstStyle>
          <a:p>
            <a:pPr lvl="0" defTabSz="914339">
              <a:lnSpc>
                <a:spcPct val="100000"/>
              </a:lnSpc>
            </a:pPr>
            <a:r>
              <a:rPr lang="en-US"/>
              <a:t>Click to edit Master title style</a:t>
            </a:r>
          </a:p>
        </p:txBody>
      </p:sp>
    </p:spTree>
    <p:extLst>
      <p:ext uri="{BB962C8B-B14F-4D97-AF65-F5344CB8AC3E}">
        <p14:creationId xmlns:p14="http://schemas.microsoft.com/office/powerpoint/2010/main" val="16453714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4650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8565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77782" y="344241"/>
            <a:ext cx="10300032" cy="425495"/>
          </a:xfrm>
        </p:spPr>
        <p:txBody>
          <a:bodyPr vert="horz" wrap="square" lIns="0" tIns="64008" rIns="0" bIns="0" rtlCol="0" anchor="t">
            <a:spAutoFit/>
          </a:bodyPr>
          <a:lstStyle>
            <a:lvl1pPr>
              <a:defRPr lang="en-US" sz="2353" dirty="0"/>
            </a:lvl1pPr>
          </a:lstStyle>
          <a:p>
            <a:pPr lvl="0" defTabSz="914339">
              <a:lnSpc>
                <a:spcPct val="100000"/>
              </a:lnSpc>
            </a:pPr>
            <a:r>
              <a:rPr lang="en-US"/>
              <a:t>Click to edit Master title style</a:t>
            </a:r>
          </a:p>
        </p:txBody>
      </p:sp>
    </p:spTree>
    <p:extLst>
      <p:ext uri="{BB962C8B-B14F-4D97-AF65-F5344CB8AC3E}">
        <p14:creationId xmlns:p14="http://schemas.microsoft.com/office/powerpoint/2010/main" val="17795903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7683" y="5960378"/>
            <a:ext cx="11563154"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895" eaLnBrk="0" hangingPunct="0"/>
            <a:r>
              <a:rPr lang="en-US" sz="686">
                <a:solidFill>
                  <a:schemeClr val="tx1"/>
                </a:solidFill>
                <a:cs typeface="Segoe UI" pitchFamily="34" charset="0"/>
              </a:rPr>
              <a:t>© 2018 Microsoft Corporation. All rights reserved. Microsoft, Windows, Windows Vista and other product names are or may be registered trademarks and/or trademarks in the U.S. and/or other countries.</a:t>
            </a:r>
          </a:p>
          <a:p>
            <a:pPr defTabSz="913895" eaLnBrk="0" hangingPunct="0"/>
            <a:r>
              <a:rPr lang="en-US" sz="686">
                <a:solidFill>
                  <a:schemeClr val="tx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5" name="Group 4"/>
          <p:cNvGrpSpPr>
            <a:grpSpLocks noChangeAspect="1"/>
          </p:cNvGrpSpPr>
          <p:nvPr userDrawn="1"/>
        </p:nvGrpSpPr>
        <p:grpSpPr bwMode="black">
          <a:xfrm>
            <a:off x="457552" y="3055439"/>
            <a:ext cx="3248794" cy="69747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6"/>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76078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80040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02938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15–19, 2018</a:t>
            </a:r>
          </a:p>
          <a:p>
            <a:pPr algn="l"/>
            <a:r>
              <a:rPr lang="en-US" sz="2000" dirty="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385510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8"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0"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90355">
                      <a:schemeClr val="accent2"/>
                    </a:gs>
                    <a:gs pos="68282">
                      <a:schemeClr val="accent2"/>
                    </a:gs>
                  </a:gsLst>
                  <a:lin ang="5400000" scaled="0"/>
                </a:gradFill>
              </a:rPr>
              <a:t>July 15–19, 2018</a:t>
            </a:r>
          </a:p>
          <a:p>
            <a:pPr algn="l"/>
            <a:r>
              <a:rPr lang="en-US" sz="2000" dirty="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2734125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7484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09906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899159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3697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29671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513995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32282222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0186602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465812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520645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312220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750394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57049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1513267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416819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32452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78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82509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85785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560636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2456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9577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2078370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6435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6.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11.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13.emf"/><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84611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5916430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Title Placeholder 1"/>
          <p:cNvSpPr>
            <a:spLocks noGrp="1"/>
          </p:cNvSpPr>
          <p:nvPr userDrawn="1">
            <p:ph type="title"/>
          </p:nvPr>
        </p:nvSpPr>
        <p:spPr>
          <a:xfrm>
            <a:off x="665528" y="344241"/>
            <a:ext cx="10349410" cy="425495"/>
          </a:xfrm>
          <a:prstGeom prst="rect">
            <a:avLst/>
          </a:prstGeom>
        </p:spPr>
        <p:txBody>
          <a:bodyPr vert="horz" wrap="square" lIns="0" tIns="64008" rIns="0" bIns="0" rtlCol="0" anchor="t">
            <a:spAutoFit/>
          </a:bodyPr>
          <a:lstStyle/>
          <a:p>
            <a:pPr lvl="0" defTabSz="914339">
              <a:lnSpc>
                <a:spcPct val="100000"/>
              </a:lnSpc>
            </a:pPr>
            <a:r>
              <a:rPr lang="en-US"/>
              <a:t>Click to edit Master title style</a:t>
            </a:r>
          </a:p>
        </p:txBody>
      </p:sp>
      <p:sp>
        <p:nvSpPr>
          <p:cNvPr id="79" name="Text Placeholder 3"/>
          <p:cNvSpPr>
            <a:spLocks noGrp="1"/>
          </p:cNvSpPr>
          <p:nvPr userDrawn="1">
            <p:ph type="body" idx="1"/>
          </p:nvPr>
        </p:nvSpPr>
        <p:spPr>
          <a:xfrm>
            <a:off x="665528" y="970724"/>
            <a:ext cx="9942326" cy="14816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2663694" y="0"/>
            <a:ext cx="881404" cy="6858000"/>
          </a:xfrm>
          <a:prstGeom prst="rect">
            <a:avLst/>
          </a:prstGeom>
        </p:spPr>
      </p:pic>
    </p:spTree>
    <p:extLst>
      <p:ext uri="{BB962C8B-B14F-4D97-AF65-F5344CB8AC3E}">
        <p14:creationId xmlns:p14="http://schemas.microsoft.com/office/powerpoint/2010/main" val="245418307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4" r:id="rId16"/>
  </p:sldLayoutIdLst>
  <p:transition>
    <p:fade/>
  </p:transition>
  <p:txStyles>
    <p:titleStyle>
      <a:lvl1pPr algn="l" defTabSz="914163" rtl="0" eaLnBrk="1" latinLnBrk="0" hangingPunct="1">
        <a:lnSpc>
          <a:spcPct val="90000"/>
        </a:lnSpc>
        <a:spcBef>
          <a:spcPct val="0"/>
        </a:spcBef>
        <a:buNone/>
        <a:defRPr lang="en-US" sz="2353" b="1" kern="1200" cap="none" spc="0" baseline="0" dirty="0">
          <a:ln w="3175">
            <a:noFill/>
          </a:ln>
          <a:gradFill>
            <a:gsLst>
              <a:gs pos="1250">
                <a:schemeClr val="tx1">
                  <a:lumMod val="90000"/>
                  <a:lumOff val="10000"/>
                </a:schemeClr>
              </a:gs>
              <a:gs pos="100000">
                <a:schemeClr val="tx1">
                  <a:lumMod val="90000"/>
                  <a:lumOff val="10000"/>
                </a:schemeClr>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0" marR="0" indent="0" algn="l" defTabSz="914163"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j-lt"/>
          <a:ea typeface="+mn-ea"/>
          <a:cs typeface="+mn-cs"/>
        </a:defRPr>
      </a:lvl1pPr>
      <a:lvl2pPr marL="336069" marR="0" indent="0" algn="l" defTabSz="914163"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2pPr>
      <a:lvl3pPr marL="560117" marR="0" indent="0" algn="l" defTabSz="914163"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gs>
              <a:gs pos="100000">
                <a:schemeClr val="tx1"/>
              </a:gs>
            </a:gsLst>
            <a:lin ang="5400000" scaled="0"/>
          </a:gradFill>
          <a:latin typeface="+mn-lt"/>
          <a:ea typeface="+mn-ea"/>
          <a:cs typeface="+mn-cs"/>
        </a:defRPr>
      </a:lvl3pPr>
      <a:lvl4pPr marL="784163" marR="0" indent="0" algn="l" defTabSz="914163" rtl="0" eaLnBrk="1" fontAlgn="auto" latinLnBrk="0" hangingPunct="1">
        <a:lnSpc>
          <a:spcPct val="90000"/>
        </a:lnSpc>
        <a:spcBef>
          <a:spcPct val="20000"/>
        </a:spcBef>
        <a:spcAft>
          <a:spcPts val="0"/>
        </a:spcAft>
        <a:buClrTx/>
        <a:buSzPct val="90000"/>
        <a:buFont typeface="Arial" pitchFamily="34" charset="0"/>
        <a:buNone/>
        <a:tabLst/>
        <a:defRPr sz="1372" kern="1200" spc="0" baseline="0">
          <a:gradFill>
            <a:gsLst>
              <a:gs pos="1250">
                <a:schemeClr val="tx1"/>
              </a:gs>
              <a:gs pos="100000">
                <a:schemeClr val="tx1"/>
              </a:gs>
            </a:gsLst>
            <a:lin ang="5400000" scaled="0"/>
          </a:gradFill>
          <a:latin typeface="+mn-lt"/>
          <a:ea typeface="+mn-ea"/>
          <a:cs typeface="+mn-cs"/>
        </a:defRPr>
      </a:lvl4pPr>
      <a:lvl5pPr marL="1008209" marR="0" indent="0" algn="l" defTabSz="914163" rtl="0" eaLnBrk="1" fontAlgn="auto" latinLnBrk="0" hangingPunct="1">
        <a:lnSpc>
          <a:spcPct val="90000"/>
        </a:lnSpc>
        <a:spcBef>
          <a:spcPct val="20000"/>
        </a:spcBef>
        <a:spcAft>
          <a:spcPts val="0"/>
        </a:spcAft>
        <a:buClrTx/>
        <a:buSzPct val="90000"/>
        <a:buFont typeface="Arial" pitchFamily="34" charset="0"/>
        <a:buNone/>
        <a:tabLst/>
        <a:defRPr sz="1372" kern="1200" spc="0" baseline="0">
          <a:gradFill>
            <a:gsLst>
              <a:gs pos="1250">
                <a:schemeClr val="tx1"/>
              </a:gs>
              <a:gs pos="100000">
                <a:schemeClr val="tx1"/>
              </a:gs>
            </a:gsLst>
            <a:lin ang="5400000" scaled="0"/>
          </a:gradFill>
          <a:latin typeface="+mn-lt"/>
          <a:ea typeface="+mn-ea"/>
          <a:cs typeface="+mn-cs"/>
        </a:defRPr>
      </a:lvl5pPr>
      <a:lvl6pPr marL="2513948" indent="-228540" algn="l" defTabSz="91416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30" indent="-228540" algn="l" defTabSz="91416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12" indent="-228540" algn="l" defTabSz="91416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194" indent="-228540" algn="l" defTabSz="91416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63" rtl="0" eaLnBrk="1" latinLnBrk="0" hangingPunct="1">
        <a:defRPr sz="1765" kern="1200">
          <a:solidFill>
            <a:schemeClr val="tx1"/>
          </a:solidFill>
          <a:latin typeface="+mn-lt"/>
          <a:ea typeface="+mn-ea"/>
          <a:cs typeface="+mn-cs"/>
        </a:defRPr>
      </a:lvl1pPr>
      <a:lvl2pPr marL="457081" algn="l" defTabSz="914163" rtl="0" eaLnBrk="1" latinLnBrk="0" hangingPunct="1">
        <a:defRPr sz="1765" kern="1200">
          <a:solidFill>
            <a:schemeClr val="tx1"/>
          </a:solidFill>
          <a:latin typeface="+mn-lt"/>
          <a:ea typeface="+mn-ea"/>
          <a:cs typeface="+mn-cs"/>
        </a:defRPr>
      </a:lvl2pPr>
      <a:lvl3pPr marL="914163" algn="l" defTabSz="914163" rtl="0" eaLnBrk="1" latinLnBrk="0" hangingPunct="1">
        <a:defRPr sz="1765" kern="1200">
          <a:solidFill>
            <a:schemeClr val="tx1"/>
          </a:solidFill>
          <a:latin typeface="+mn-lt"/>
          <a:ea typeface="+mn-ea"/>
          <a:cs typeface="+mn-cs"/>
        </a:defRPr>
      </a:lvl3pPr>
      <a:lvl4pPr marL="1371244" algn="l" defTabSz="914163" rtl="0" eaLnBrk="1" latinLnBrk="0" hangingPunct="1">
        <a:defRPr sz="1765" kern="1200">
          <a:solidFill>
            <a:schemeClr val="tx1"/>
          </a:solidFill>
          <a:latin typeface="+mn-lt"/>
          <a:ea typeface="+mn-ea"/>
          <a:cs typeface="+mn-cs"/>
        </a:defRPr>
      </a:lvl4pPr>
      <a:lvl5pPr marL="1828326" algn="l" defTabSz="914163" rtl="0" eaLnBrk="1" latinLnBrk="0" hangingPunct="1">
        <a:defRPr sz="1765" kern="1200">
          <a:solidFill>
            <a:schemeClr val="tx1"/>
          </a:solidFill>
          <a:latin typeface="+mn-lt"/>
          <a:ea typeface="+mn-ea"/>
          <a:cs typeface="+mn-cs"/>
        </a:defRPr>
      </a:lvl5pPr>
      <a:lvl6pPr marL="2285409" algn="l" defTabSz="914163" rtl="0" eaLnBrk="1" latinLnBrk="0" hangingPunct="1">
        <a:defRPr sz="1765" kern="1200">
          <a:solidFill>
            <a:schemeClr val="tx1"/>
          </a:solidFill>
          <a:latin typeface="+mn-lt"/>
          <a:ea typeface="+mn-ea"/>
          <a:cs typeface="+mn-cs"/>
        </a:defRPr>
      </a:lvl6pPr>
      <a:lvl7pPr marL="2742489" algn="l" defTabSz="914163" rtl="0" eaLnBrk="1" latinLnBrk="0" hangingPunct="1">
        <a:defRPr sz="1765" kern="1200">
          <a:solidFill>
            <a:schemeClr val="tx1"/>
          </a:solidFill>
          <a:latin typeface="+mn-lt"/>
          <a:ea typeface="+mn-ea"/>
          <a:cs typeface="+mn-cs"/>
        </a:defRPr>
      </a:lvl7pPr>
      <a:lvl8pPr marL="3199570" algn="l" defTabSz="914163" rtl="0" eaLnBrk="1" latinLnBrk="0" hangingPunct="1">
        <a:defRPr sz="1765" kern="1200">
          <a:solidFill>
            <a:schemeClr val="tx1"/>
          </a:solidFill>
          <a:latin typeface="+mn-lt"/>
          <a:ea typeface="+mn-ea"/>
          <a:cs typeface="+mn-cs"/>
        </a:defRPr>
      </a:lvl8pPr>
      <a:lvl9pPr marL="3656653" algn="l" defTabSz="91416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1">
          <p15:clr>
            <a:srgbClr val="5ACBF0"/>
          </p15:clr>
        </p15:guide>
        <p15:guide id="5" pos="1890">
          <p15:clr>
            <a:srgbClr val="5ACBF0"/>
          </p15:clr>
        </p15:guide>
        <p15:guide id="6" pos="2527">
          <p15:clr>
            <a:srgbClr val="5ACBF0"/>
          </p15:clr>
        </p15:guide>
        <p15:guide id="7" pos="3115">
          <p15:clr>
            <a:srgbClr val="5ACBF0"/>
          </p15:clr>
        </p15:guide>
        <p15:guide id="8" pos="3701">
          <p15:clr>
            <a:srgbClr val="5ACBF0"/>
          </p15:clr>
        </p15:guide>
        <p15:guide id="9" pos="4289">
          <p15:clr>
            <a:srgbClr val="5ACBF0"/>
          </p15:clr>
        </p15:guide>
        <p15:guide id="10" pos="4876">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3">
          <p15:clr>
            <a:srgbClr val="5ACBF0"/>
          </p15:clr>
        </p15:guide>
        <p15:guide id="20" orient="horz" pos="196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3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246290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6.xml"/><Relationship Id="rId1" Type="http://schemas.openxmlformats.org/officeDocument/2006/relationships/tags" Target="../tags/tag1.xml"/><Relationship Id="rId4" Type="http://schemas.openxmlformats.org/officeDocument/2006/relationships/hyperlink" Target="mailto:CoSell@microsoft.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378262"/>
      </p:ext>
    </p:extLst>
  </p:cSld>
  <p:clrMapOvr>
    <a:masterClrMapping/>
  </p:clrMapOvr>
  <mc:AlternateContent xmlns:mc="http://schemas.openxmlformats.org/markup-compatibility/2006" xmlns:p14="http://schemas.microsoft.com/office/powerpoint/2010/main">
    <mc:Choice Requires="p14">
      <p:transition spd="med" p14:dur="700" advTm="2246">
        <p:fade/>
      </p:transition>
    </mc:Choice>
    <mc:Fallback xmlns="">
      <p:transition spd="med" advTm="2246">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2C51F43F-FE94-404E-A3F5-9676A6F11461}"/>
              </a:ext>
            </a:extLst>
          </p:cNvPr>
          <p:cNvSpPr/>
          <p:nvPr/>
        </p:nvSpPr>
        <p:spPr bwMode="auto">
          <a:xfrm>
            <a:off x="5320331" y="2479830"/>
            <a:ext cx="1523922" cy="1523922"/>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805DF6D-7B7E-4EB6-93FB-15D30E336386}"/>
              </a:ext>
            </a:extLst>
          </p:cNvPr>
          <p:cNvSpPr>
            <a:spLocks noGrp="1"/>
          </p:cNvSpPr>
          <p:nvPr>
            <p:ph type="title"/>
          </p:nvPr>
        </p:nvSpPr>
        <p:spPr>
          <a:xfrm>
            <a:off x="581489" y="468372"/>
            <a:ext cx="10255211" cy="389227"/>
          </a:xfrm>
        </p:spPr>
        <p:txBody>
          <a:bodyPr/>
          <a:lstStyle/>
          <a:p>
            <a:r>
              <a:rPr lang="en-US"/>
              <a:t>Becoming Co-Sell Ready</a:t>
            </a:r>
          </a:p>
        </p:txBody>
      </p:sp>
      <p:sp>
        <p:nvSpPr>
          <p:cNvPr id="27" name="Rectangle 26">
            <a:extLst>
              <a:ext uri="{FF2B5EF4-FFF2-40B4-BE49-F238E27FC236}">
                <a16:creationId xmlns:a16="http://schemas.microsoft.com/office/drawing/2014/main" id="{65C0803E-ECAA-4A4F-98B4-2EE50709C240}"/>
              </a:ext>
            </a:extLst>
          </p:cNvPr>
          <p:cNvSpPr/>
          <p:nvPr/>
        </p:nvSpPr>
        <p:spPr bwMode="auto">
          <a:xfrm>
            <a:off x="276145" y="6086539"/>
            <a:ext cx="8094738" cy="6086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spcBef>
                <a:spcPct val="0"/>
              </a:spcBef>
              <a:spcAft>
                <a:spcPts val="600"/>
              </a:spcAft>
              <a:defRPr/>
            </a:pPr>
            <a:r>
              <a:rPr lang="en-US" sz="1400" b="1" dirty="0">
                <a:gradFill>
                  <a:gsLst>
                    <a:gs pos="2917">
                      <a:srgbClr val="0078D7"/>
                    </a:gs>
                    <a:gs pos="100000">
                      <a:srgbClr val="0078D7"/>
                    </a:gs>
                  </a:gsLst>
                  <a:lin ang="5400000" scaled="0"/>
                </a:gradFill>
                <a:latin typeface="Segoe UI" panose="020B0502040204020203" pitchFamily="34" charset="0"/>
                <a:ea typeface="Segoe UI" panose="020B0502040204020203" pitchFamily="34" charset="0"/>
                <a:cs typeface="Segoe UI" panose="020B0502040204020203" pitchFamily="34" charset="0"/>
              </a:rPr>
              <a:t>Managed partners </a:t>
            </a:r>
            <a:r>
              <a:rPr lang="en-US" sz="1200" dirty="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work with a PDM</a:t>
            </a:r>
          </a:p>
          <a:p>
            <a:pPr defTabSz="932293" fontAlgn="base">
              <a:spcBef>
                <a:spcPct val="0"/>
              </a:spcBef>
              <a:spcAft>
                <a:spcPts val="600"/>
              </a:spcAft>
              <a:defRPr/>
            </a:pPr>
            <a:r>
              <a:rPr lang="en-US" sz="1400" b="1" dirty="0">
                <a:gradFill>
                  <a:gsLst>
                    <a:gs pos="2917">
                      <a:srgbClr val="0078D7"/>
                    </a:gs>
                    <a:gs pos="100000">
                      <a:srgbClr val="0078D7"/>
                    </a:gs>
                  </a:gsLst>
                  <a:lin ang="5400000" scaled="0"/>
                </a:gradFill>
                <a:latin typeface="Segoe UI" panose="020B0502040204020203" pitchFamily="34" charset="0"/>
                <a:cs typeface="Segoe UI" panose="020B0502040204020203" pitchFamily="34" charset="0"/>
              </a:rPr>
              <a:t>Digitally managed partners </a:t>
            </a:r>
            <a:r>
              <a:rPr lang="en-US" sz="12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work with a Cloud Enablement Desk specialist</a:t>
            </a:r>
            <a:endPar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7B8678C4-B146-4512-8117-9D041832913B}"/>
              </a:ext>
            </a:extLst>
          </p:cNvPr>
          <p:cNvGrpSpPr/>
          <p:nvPr/>
        </p:nvGrpSpPr>
        <p:grpSpPr>
          <a:xfrm>
            <a:off x="2445485" y="1336996"/>
            <a:ext cx="2546163" cy="1022089"/>
            <a:chOff x="2053356" y="1775355"/>
            <a:chExt cx="2597219" cy="1042584"/>
          </a:xfrm>
        </p:grpSpPr>
        <p:sp>
          <p:nvSpPr>
            <p:cNvPr id="36" name="Rectangle 35">
              <a:extLst>
                <a:ext uri="{FF2B5EF4-FFF2-40B4-BE49-F238E27FC236}">
                  <a16:creationId xmlns:a16="http://schemas.microsoft.com/office/drawing/2014/main" id="{19494479-5B2A-4FD9-8C46-B25D5191193C}"/>
                </a:ext>
              </a:extLst>
            </p:cNvPr>
            <p:cNvSpPr/>
            <p:nvPr/>
          </p:nvSpPr>
          <p:spPr>
            <a:xfrm>
              <a:off x="2053356" y="2082097"/>
              <a:ext cx="2597219" cy="735842"/>
            </a:xfrm>
            <a:prstGeom prst="rect">
              <a:avLst/>
            </a:prstGeom>
          </p:spPr>
          <p:txBody>
            <a:bodyPr wrap="square">
              <a:spAutoFit/>
            </a:bodyPr>
            <a:lstStyle/>
            <a:p>
              <a:pPr algn="ctr" defTabSz="914192">
                <a:spcBef>
                  <a:spcPts val="400"/>
                </a:spcBef>
                <a:buClr>
                  <a:srgbClr val="0078D7"/>
                </a:buClr>
                <a:buSzPct val="90000"/>
                <a:defRPr/>
              </a:pPr>
              <a:r>
                <a:rPr lang="en-US" sz="1372" b="1" dirty="0">
                  <a:gradFill>
                    <a:gsLst>
                      <a:gs pos="0">
                        <a:srgbClr val="0078D7"/>
                      </a:gs>
                      <a:gs pos="100000">
                        <a:srgbClr val="0078D7"/>
                      </a:gs>
                    </a:gsLst>
                    <a:lin ang="5400000" scaled="0"/>
                  </a:gradFill>
                  <a:latin typeface="Segoe UI"/>
                  <a:cs typeface="Segoe UI" pitchFamily="34" charset="0"/>
                </a:rPr>
                <a:t>Tool-ready</a:t>
              </a:r>
            </a:p>
            <a:p>
              <a:pPr algn="ctr" defTabSz="914192">
                <a:spcBef>
                  <a:spcPts val="400"/>
                </a:spcBef>
                <a:buClr>
                  <a:srgbClr val="0078D7"/>
                </a:buClr>
                <a:buSzPct val="90000"/>
                <a:defRPr/>
              </a:pPr>
              <a:r>
                <a:rPr lang="en-US" sz="1200" dirty="0">
                  <a:gradFill>
                    <a:gsLst>
                      <a:gs pos="2917">
                        <a:srgbClr val="353535"/>
                      </a:gs>
                      <a:gs pos="30000">
                        <a:srgbClr val="353535"/>
                      </a:gs>
                    </a:gsLst>
                    <a:lin ang="5400000" scaled="0"/>
                  </a:gradFill>
                  <a:latin typeface="Segoe UI" charset="0"/>
                  <a:cs typeface="Segoe UI" charset="0"/>
                </a:rPr>
                <a:t>Enabled for Partner Center Refer and Track or Partner Sales Connect</a:t>
              </a:r>
            </a:p>
          </p:txBody>
        </p:sp>
        <p:sp>
          <p:nvSpPr>
            <p:cNvPr id="39" name="DeveloperTools_EC7A">
              <a:extLst>
                <a:ext uri="{FF2B5EF4-FFF2-40B4-BE49-F238E27FC236}">
                  <a16:creationId xmlns:a16="http://schemas.microsoft.com/office/drawing/2014/main" id="{FD10E12C-363E-4C42-BE44-2E42D55E31DB}"/>
                </a:ext>
              </a:extLst>
            </p:cNvPr>
            <p:cNvSpPr>
              <a:spLocks noChangeAspect="1" noEditPoints="1"/>
            </p:cNvSpPr>
            <p:nvPr/>
          </p:nvSpPr>
          <p:spPr bwMode="auto">
            <a:xfrm rot="5400000">
              <a:off x="3198595" y="1687067"/>
              <a:ext cx="306741" cy="4833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grpSp>
      <p:grpSp>
        <p:nvGrpSpPr>
          <p:cNvPr id="12" name="Group 11">
            <a:extLst>
              <a:ext uri="{FF2B5EF4-FFF2-40B4-BE49-F238E27FC236}">
                <a16:creationId xmlns:a16="http://schemas.microsoft.com/office/drawing/2014/main" id="{D5A95633-2D56-4608-A686-1E9C84F83797}"/>
              </a:ext>
            </a:extLst>
          </p:cNvPr>
          <p:cNvGrpSpPr/>
          <p:nvPr/>
        </p:nvGrpSpPr>
        <p:grpSpPr>
          <a:xfrm>
            <a:off x="7218280" y="1230524"/>
            <a:ext cx="1859752" cy="1131109"/>
            <a:chOff x="8135985" y="1668446"/>
            <a:chExt cx="1897044" cy="1153790"/>
          </a:xfrm>
        </p:grpSpPr>
        <p:grpSp>
          <p:nvGrpSpPr>
            <p:cNvPr id="11" name="Group 10">
              <a:extLst>
                <a:ext uri="{FF2B5EF4-FFF2-40B4-BE49-F238E27FC236}">
                  <a16:creationId xmlns:a16="http://schemas.microsoft.com/office/drawing/2014/main" id="{EE4C7BFA-EBC3-43E2-A1C2-8AE7AA2DD036}"/>
                </a:ext>
              </a:extLst>
            </p:cNvPr>
            <p:cNvGrpSpPr/>
            <p:nvPr/>
          </p:nvGrpSpPr>
          <p:grpSpPr>
            <a:xfrm>
              <a:off x="8135985" y="1675953"/>
              <a:ext cx="1897044" cy="1146283"/>
              <a:chOff x="8135985" y="1675953"/>
              <a:chExt cx="1897044" cy="1146283"/>
            </a:xfrm>
          </p:grpSpPr>
          <p:sp>
            <p:nvSpPr>
              <p:cNvPr id="31" name="Rectangle 30">
                <a:extLst>
                  <a:ext uri="{FF2B5EF4-FFF2-40B4-BE49-F238E27FC236}">
                    <a16:creationId xmlns:a16="http://schemas.microsoft.com/office/drawing/2014/main" id="{8E948FF8-3399-4D7C-AC5D-7A9F9BD35CB9}"/>
                  </a:ext>
                </a:extLst>
              </p:cNvPr>
              <p:cNvSpPr/>
              <p:nvPr/>
            </p:nvSpPr>
            <p:spPr>
              <a:xfrm>
                <a:off x="8135985" y="2082097"/>
                <a:ext cx="1897044" cy="740139"/>
              </a:xfrm>
              <a:prstGeom prst="rect">
                <a:avLst/>
              </a:prstGeom>
            </p:spPr>
            <p:txBody>
              <a:bodyPr wrap="square">
                <a:spAutoFit/>
              </a:bodyPr>
              <a:lstStyle/>
              <a:p>
                <a:pPr algn="ctr" defTabSz="914192">
                  <a:spcBef>
                    <a:spcPts val="400"/>
                  </a:spcBef>
                  <a:buClr>
                    <a:srgbClr val="0078D7"/>
                  </a:buClr>
                  <a:buSzPct val="90000"/>
                  <a:defRPr/>
                </a:pPr>
                <a:r>
                  <a:rPr lang="en-US" sz="1372" b="1">
                    <a:gradFill>
                      <a:gsLst>
                        <a:gs pos="0">
                          <a:srgbClr val="0078D7"/>
                        </a:gs>
                        <a:gs pos="100000">
                          <a:srgbClr val="0078D7"/>
                        </a:gs>
                      </a:gsLst>
                      <a:lin ang="5400000" scaled="0"/>
                    </a:gradFill>
                    <a:latin typeface="Segoe UI"/>
                    <a:cs typeface="Segoe UI" pitchFamily="34" charset="0"/>
                  </a:rPr>
                  <a:t>Gold</a:t>
                </a:r>
              </a:p>
              <a:p>
                <a:pPr algn="ctr" defTabSz="914192">
                  <a:spcBef>
                    <a:spcPts val="400"/>
                  </a:spcBef>
                  <a:buClr>
                    <a:srgbClr val="0078D7"/>
                  </a:buClr>
                  <a:buSzPct val="90000"/>
                  <a:defRPr/>
                </a:pPr>
                <a:r>
                  <a:rPr lang="en-US" sz="1200">
                    <a:gradFill>
                      <a:gsLst>
                        <a:gs pos="2917">
                          <a:srgbClr val="353535"/>
                        </a:gs>
                        <a:gs pos="30000">
                          <a:srgbClr val="353535"/>
                        </a:gs>
                      </a:gsLst>
                      <a:lin ang="5400000" scaled="0"/>
                    </a:gradFill>
                    <a:latin typeface="Segoe UI" charset="0"/>
                    <a:cs typeface="Segoe UI" charset="0"/>
                  </a:rPr>
                  <a:t>MPN Gold Cloud Competency or Gold ISV</a:t>
                </a:r>
              </a:p>
            </p:txBody>
          </p:sp>
          <p:sp>
            <p:nvSpPr>
              <p:cNvPr id="41" name="Freeform 128">
                <a:extLst>
                  <a:ext uri="{FF2B5EF4-FFF2-40B4-BE49-F238E27FC236}">
                    <a16:creationId xmlns:a16="http://schemas.microsoft.com/office/drawing/2014/main" id="{B94D5D9B-1050-4B07-8EEE-9A35B3AB9112}"/>
                  </a:ext>
                </a:extLst>
              </p:cNvPr>
              <p:cNvSpPr>
                <a:spLocks noChangeAspect="1"/>
              </p:cNvSpPr>
              <p:nvPr/>
            </p:nvSpPr>
            <p:spPr bwMode="auto">
              <a:xfrm>
                <a:off x="8772699" y="1675953"/>
                <a:ext cx="623616" cy="3444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accent1"/>
                </a:solidFill>
              </a:ln>
              <a:extLst/>
            </p:spPr>
            <p:txBody>
              <a:bodyPr vert="horz" wrap="square" lIns="91427" tIns="45713" rIns="91427" bIns="45713" numCol="1" anchor="t" anchorCtr="0" compatLnSpc="1">
                <a:prstTxWarp prst="textNoShape">
                  <a:avLst/>
                </a:prstTxWarp>
              </a:bodyPr>
              <a:lstStyle/>
              <a:p>
                <a:pPr defTabSz="914225"/>
                <a:endParaRPr lang="en-US">
                  <a:solidFill>
                    <a:srgbClr val="333333"/>
                  </a:solidFill>
                  <a:latin typeface="Segoe UI"/>
                </a:endParaRPr>
              </a:p>
            </p:txBody>
          </p:sp>
        </p:grpSp>
        <p:sp useBgFill="1">
          <p:nvSpPr>
            <p:cNvPr id="42" name="Star: 4 Points 41">
              <a:extLst>
                <a:ext uri="{FF2B5EF4-FFF2-40B4-BE49-F238E27FC236}">
                  <a16:creationId xmlns:a16="http://schemas.microsoft.com/office/drawing/2014/main" id="{0003C70F-CF25-4BBF-957D-CE44A8B97378}"/>
                </a:ext>
              </a:extLst>
            </p:cNvPr>
            <p:cNvSpPr/>
            <p:nvPr/>
          </p:nvSpPr>
          <p:spPr bwMode="auto">
            <a:xfrm>
              <a:off x="9247348" y="1668446"/>
              <a:ext cx="236852" cy="239957"/>
            </a:xfrm>
            <a:prstGeom prst="star4">
              <a:avLst/>
            </a:prstGeom>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390A6E5A-798D-4789-A9FB-DB79C51579A8}"/>
              </a:ext>
            </a:extLst>
          </p:cNvPr>
          <p:cNvGrpSpPr/>
          <p:nvPr/>
        </p:nvGrpSpPr>
        <p:grpSpPr>
          <a:xfrm>
            <a:off x="8432352" y="2718325"/>
            <a:ext cx="2335135" cy="1245714"/>
            <a:chOff x="8601437" y="3093783"/>
            <a:chExt cx="2381959" cy="1270693"/>
          </a:xfrm>
        </p:grpSpPr>
        <p:sp>
          <p:nvSpPr>
            <p:cNvPr id="32" name="Rectangle 31">
              <a:extLst>
                <a:ext uri="{FF2B5EF4-FFF2-40B4-BE49-F238E27FC236}">
                  <a16:creationId xmlns:a16="http://schemas.microsoft.com/office/drawing/2014/main" id="{1E4F95EF-95A2-4C4D-B8C1-6DACD5866FFC}"/>
                </a:ext>
              </a:extLst>
            </p:cNvPr>
            <p:cNvSpPr/>
            <p:nvPr/>
          </p:nvSpPr>
          <p:spPr>
            <a:xfrm>
              <a:off x="8601437" y="3437478"/>
              <a:ext cx="2381959" cy="926998"/>
            </a:xfrm>
            <a:prstGeom prst="rect">
              <a:avLst/>
            </a:prstGeom>
          </p:spPr>
          <p:txBody>
            <a:bodyPr wrap="square">
              <a:spAutoFit/>
            </a:bodyPr>
            <a:lstStyle/>
            <a:p>
              <a:pPr algn="ctr" defTabSz="914192">
                <a:spcBef>
                  <a:spcPts val="400"/>
                </a:spcBef>
                <a:buClr>
                  <a:srgbClr val="0078D7"/>
                </a:buClr>
                <a:buSzPct val="90000"/>
                <a:defRPr/>
              </a:pPr>
              <a:r>
                <a:rPr lang="en-US" sz="1372" b="1">
                  <a:gradFill>
                    <a:gsLst>
                      <a:gs pos="0">
                        <a:srgbClr val="0078D7"/>
                      </a:gs>
                      <a:gs pos="100000">
                        <a:srgbClr val="0078D7"/>
                      </a:gs>
                    </a:gsLst>
                    <a:lin ang="5400000" scaled="0"/>
                  </a:gradFill>
                  <a:latin typeface="Segoe UI"/>
                  <a:cs typeface="Segoe UI" pitchFamily="34" charset="0"/>
                </a:rPr>
                <a:t>3+ wins</a:t>
              </a:r>
            </a:p>
            <a:p>
              <a:pPr algn="ctr" defTabSz="914192">
                <a:spcBef>
                  <a:spcPts val="400"/>
                </a:spcBef>
                <a:buClr>
                  <a:srgbClr val="0078D7"/>
                </a:buClr>
                <a:buSzPct val="90000"/>
                <a:defRPr/>
              </a:pPr>
              <a:r>
                <a:rPr lang="en-US" sz="1200">
                  <a:gradFill>
                    <a:gsLst>
                      <a:gs pos="2917">
                        <a:srgbClr val="353535"/>
                      </a:gs>
                      <a:gs pos="30000">
                        <a:srgbClr val="353535"/>
                      </a:gs>
                    </a:gsLst>
                    <a:lin ang="5400000" scaled="0"/>
                  </a:gradFill>
                  <a:latin typeface="Segoe UI" charset="0"/>
                  <a:cs typeface="Segoe UI" charset="0"/>
                </a:rPr>
                <a:t>3+ verifiable customer wins, at least 1 in each geo where the partner will be Co-Sell active</a:t>
              </a:r>
            </a:p>
          </p:txBody>
        </p:sp>
        <p:grpSp>
          <p:nvGrpSpPr>
            <p:cNvPr id="43" name="Group 42">
              <a:extLst>
                <a:ext uri="{FF2B5EF4-FFF2-40B4-BE49-F238E27FC236}">
                  <a16:creationId xmlns:a16="http://schemas.microsoft.com/office/drawing/2014/main" id="{B278E97F-8D58-4419-88AC-59B5774E353E}"/>
                </a:ext>
              </a:extLst>
            </p:cNvPr>
            <p:cNvGrpSpPr/>
            <p:nvPr/>
          </p:nvGrpSpPr>
          <p:grpSpPr>
            <a:xfrm>
              <a:off x="9642879" y="3093783"/>
              <a:ext cx="299075" cy="378430"/>
              <a:chOff x="9079741" y="2473250"/>
              <a:chExt cx="838336" cy="1060779"/>
            </a:xfrm>
            <a:solidFill>
              <a:schemeClr val="bg1"/>
            </a:solidFill>
          </p:grpSpPr>
          <p:grpSp>
            <p:nvGrpSpPr>
              <p:cNvPr id="44" name="Group 43">
                <a:extLst>
                  <a:ext uri="{FF2B5EF4-FFF2-40B4-BE49-F238E27FC236}">
                    <a16:creationId xmlns:a16="http://schemas.microsoft.com/office/drawing/2014/main" id="{18D8D305-B503-434D-95A4-F214346C3F2D}"/>
                  </a:ext>
                </a:extLst>
              </p:cNvPr>
              <p:cNvGrpSpPr/>
              <p:nvPr/>
            </p:nvGrpSpPr>
            <p:grpSpPr>
              <a:xfrm>
                <a:off x="9200636" y="3002224"/>
                <a:ext cx="596547" cy="531805"/>
                <a:chOff x="9209059" y="3002224"/>
                <a:chExt cx="596547" cy="531805"/>
              </a:xfrm>
              <a:grpFill/>
            </p:grpSpPr>
            <p:sp>
              <p:nvSpPr>
                <p:cNvPr id="47" name="Freeform: Shape 46">
                  <a:extLst>
                    <a:ext uri="{FF2B5EF4-FFF2-40B4-BE49-F238E27FC236}">
                      <a16:creationId xmlns:a16="http://schemas.microsoft.com/office/drawing/2014/main" id="{76CAA366-FE41-4F73-8BA4-0206AD5DA512}"/>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9CB0D252-4567-4B5A-A148-62B3C28B714C}"/>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5" name="Star: 12 Points 44">
                <a:extLst>
                  <a:ext uri="{FF2B5EF4-FFF2-40B4-BE49-F238E27FC236}">
                    <a16:creationId xmlns:a16="http://schemas.microsoft.com/office/drawing/2014/main" id="{92034339-D2B1-4D07-BBAD-A1836AE43507}"/>
                  </a:ext>
                </a:extLst>
              </p:cNvPr>
              <p:cNvSpPr/>
              <p:nvPr/>
            </p:nvSpPr>
            <p:spPr bwMode="auto">
              <a:xfrm>
                <a:off x="9079741" y="2473250"/>
                <a:ext cx="838336" cy="838336"/>
              </a:xfrm>
              <a:prstGeom prst="star12">
                <a:avLst>
                  <a:gd name="adj" fmla="val 40530"/>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6" name="Oval 45">
                <a:extLst>
                  <a:ext uri="{FF2B5EF4-FFF2-40B4-BE49-F238E27FC236}">
                    <a16:creationId xmlns:a16="http://schemas.microsoft.com/office/drawing/2014/main" id="{C35E369A-FE2C-40FB-BAC1-0CE01E5F0C14}"/>
                  </a:ext>
                </a:extLst>
              </p:cNvPr>
              <p:cNvSpPr/>
              <p:nvPr/>
            </p:nvSpPr>
            <p:spPr bwMode="auto">
              <a:xfrm>
                <a:off x="9253465" y="2646974"/>
                <a:ext cx="490884" cy="490884"/>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15F3B94F-977E-4AC4-89A7-5A5B88CA749F}"/>
              </a:ext>
            </a:extLst>
          </p:cNvPr>
          <p:cNvGrpSpPr/>
          <p:nvPr/>
        </p:nvGrpSpPr>
        <p:grpSpPr>
          <a:xfrm>
            <a:off x="6796364" y="4371111"/>
            <a:ext cx="2213464" cy="1303655"/>
            <a:chOff x="6679972" y="4458264"/>
            <a:chExt cx="2257849" cy="1329796"/>
          </a:xfrm>
        </p:grpSpPr>
        <p:sp>
          <p:nvSpPr>
            <p:cNvPr id="33" name="Rectangle 32">
              <a:extLst>
                <a:ext uri="{FF2B5EF4-FFF2-40B4-BE49-F238E27FC236}">
                  <a16:creationId xmlns:a16="http://schemas.microsoft.com/office/drawing/2014/main" id="{3BFB53D9-9F35-48CE-A20D-05D06E4BBC81}"/>
                </a:ext>
              </a:extLst>
            </p:cNvPr>
            <p:cNvSpPr/>
            <p:nvPr/>
          </p:nvSpPr>
          <p:spPr>
            <a:xfrm>
              <a:off x="6679972" y="4675448"/>
              <a:ext cx="2257849" cy="1112612"/>
            </a:xfrm>
            <a:prstGeom prst="rect">
              <a:avLst/>
            </a:prstGeom>
          </p:spPr>
          <p:txBody>
            <a:bodyPr wrap="square">
              <a:spAutoFit/>
            </a:bodyPr>
            <a:lstStyle/>
            <a:p>
              <a:pPr algn="ctr" defTabSz="914192">
                <a:spcBef>
                  <a:spcPts val="400"/>
                </a:spcBef>
                <a:buClr>
                  <a:srgbClr val="0078D7"/>
                </a:buClr>
                <a:buSzPct val="90000"/>
                <a:defRPr/>
              </a:pPr>
              <a:r>
                <a:rPr lang="en-US" sz="1372" b="1">
                  <a:gradFill>
                    <a:gsLst>
                      <a:gs pos="0">
                        <a:srgbClr val="0078D7"/>
                      </a:gs>
                      <a:gs pos="100000">
                        <a:srgbClr val="0078D7"/>
                      </a:gs>
                    </a:gsLst>
                    <a:lin ang="5400000" scaled="0"/>
                  </a:gradFill>
                  <a:latin typeface="Segoe UI"/>
                  <a:cs typeface="Segoe UI" pitchFamily="34" charset="0"/>
                </a:rPr>
                <a:t>Connected</a:t>
              </a:r>
            </a:p>
            <a:p>
              <a:pPr algn="ctr" defTabSz="914192">
                <a:spcBef>
                  <a:spcPts val="400"/>
                </a:spcBef>
                <a:buClr>
                  <a:srgbClr val="0078D7"/>
                </a:buClr>
                <a:buSzPct val="90000"/>
                <a:defRPr/>
              </a:pPr>
              <a:r>
                <a:rPr lang="en-US" sz="1200">
                  <a:gradFill>
                    <a:gsLst>
                      <a:gs pos="2917">
                        <a:srgbClr val="353535"/>
                      </a:gs>
                      <a:gs pos="30000">
                        <a:srgbClr val="353535"/>
                      </a:gs>
                    </a:gsLst>
                    <a:lin ang="5400000" scaled="0"/>
                  </a:gradFill>
                  <a:latin typeface="Segoe UI" charset="0"/>
                  <a:cs typeface="Segoe UI" charset="0"/>
                </a:rPr>
                <a:t>Dedicated partner sales contact for each Co-Sell-eligible geo </a:t>
              </a:r>
              <a:br>
                <a:rPr lang="en-US" sz="1200">
                  <a:gradFill>
                    <a:gsLst>
                      <a:gs pos="2917">
                        <a:srgbClr val="353535"/>
                      </a:gs>
                      <a:gs pos="30000">
                        <a:srgbClr val="353535"/>
                      </a:gs>
                    </a:gsLst>
                    <a:lin ang="5400000" scaled="0"/>
                  </a:gradFill>
                  <a:latin typeface="Segoe UI" charset="0"/>
                  <a:cs typeface="Segoe UI" charset="0"/>
                </a:rPr>
              </a:br>
              <a:r>
                <a:rPr lang="en-US" sz="1200">
                  <a:gradFill>
                    <a:gsLst>
                      <a:gs pos="2917">
                        <a:srgbClr val="353535"/>
                      </a:gs>
                      <a:gs pos="30000">
                        <a:srgbClr val="353535"/>
                      </a:gs>
                    </a:gsLst>
                    <a:lin ang="5400000" scaled="0"/>
                  </a:gradFill>
                  <a:latin typeface="Segoe UI" charset="0"/>
                  <a:cs typeface="Segoe UI" charset="0"/>
                </a:rPr>
                <a:t>(1 contact can cover multiple)</a:t>
              </a:r>
            </a:p>
          </p:txBody>
        </p:sp>
        <p:grpSp>
          <p:nvGrpSpPr>
            <p:cNvPr id="49" name="Group 48">
              <a:extLst>
                <a:ext uri="{FF2B5EF4-FFF2-40B4-BE49-F238E27FC236}">
                  <a16:creationId xmlns:a16="http://schemas.microsoft.com/office/drawing/2014/main" id="{9252890D-3765-4A5A-A39E-6641C6E84B66}"/>
                </a:ext>
              </a:extLst>
            </p:cNvPr>
            <p:cNvGrpSpPr/>
            <p:nvPr/>
          </p:nvGrpSpPr>
          <p:grpSpPr>
            <a:xfrm rot="16200000">
              <a:off x="7689393" y="4381949"/>
              <a:ext cx="239008" cy="391638"/>
              <a:chOff x="4245128" y="2001342"/>
              <a:chExt cx="234343" cy="383994"/>
            </a:xfrm>
          </p:grpSpPr>
          <p:sp>
            <p:nvSpPr>
              <p:cNvPr id="50" name="Freeform: Shape 338">
                <a:extLst>
                  <a:ext uri="{FF2B5EF4-FFF2-40B4-BE49-F238E27FC236}">
                    <a16:creationId xmlns:a16="http://schemas.microsoft.com/office/drawing/2014/main" id="{D9783D47-A5DF-4180-A9BA-B6C5D6F718C9}"/>
                  </a:ext>
                </a:extLst>
              </p:cNvPr>
              <p:cNvSpPr/>
              <p:nvPr/>
            </p:nvSpPr>
            <p:spPr>
              <a:xfrm flipH="1">
                <a:off x="4245128" y="2101983"/>
                <a:ext cx="234340" cy="165710"/>
              </a:xfrm>
              <a:custGeom>
                <a:avLst/>
                <a:gdLst>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00042 w 627954"/>
                  <a:gd name="connsiteY17" fmla="*/ 12587 h 713730"/>
                  <a:gd name="connsiteX18" fmla="*/ 412629 w 627954"/>
                  <a:gd name="connsiteY18" fmla="*/ 0 h 713730"/>
                  <a:gd name="connsiteX19" fmla="*/ 462974 w 627954"/>
                  <a:gd name="connsiteY19" fmla="*/ 0 h 713730"/>
                  <a:gd name="connsiteX20" fmla="*/ 475561 w 627954"/>
                  <a:gd name="connsiteY20" fmla="*/ 12587 h 713730"/>
                  <a:gd name="connsiteX21" fmla="*/ 475561 w 627954"/>
                  <a:gd name="connsiteY21"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12629 w 627954"/>
                  <a:gd name="connsiteY17" fmla="*/ 0 h 713730"/>
                  <a:gd name="connsiteX18" fmla="*/ 462974 w 627954"/>
                  <a:gd name="connsiteY18" fmla="*/ 0 h 713730"/>
                  <a:gd name="connsiteX19" fmla="*/ 475561 w 627954"/>
                  <a:gd name="connsiteY19" fmla="*/ 12587 h 713730"/>
                  <a:gd name="connsiteX20" fmla="*/ 475561 w 627954"/>
                  <a:gd name="connsiteY20" fmla="*/ 269684 h 713730"/>
                  <a:gd name="connsiteX21" fmla="*/ 627954 w 627954"/>
                  <a:gd name="connsiteY21"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62974 w 627954"/>
                  <a:gd name="connsiteY17" fmla="*/ 0 h 713730"/>
                  <a:gd name="connsiteX18" fmla="*/ 475561 w 627954"/>
                  <a:gd name="connsiteY18" fmla="*/ 12587 h 713730"/>
                  <a:gd name="connsiteX19" fmla="*/ 475561 w 627954"/>
                  <a:gd name="connsiteY19" fmla="*/ 269684 h 713730"/>
                  <a:gd name="connsiteX20" fmla="*/ 627954 w 627954"/>
                  <a:gd name="connsiteY20"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62974 w 627954"/>
                  <a:gd name="connsiteY17" fmla="*/ 0 h 713730"/>
                  <a:gd name="connsiteX18" fmla="*/ 475561 w 627954"/>
                  <a:gd name="connsiteY18" fmla="*/ 269684 h 713730"/>
                  <a:gd name="connsiteX19" fmla="*/ 627954 w 627954"/>
                  <a:gd name="connsiteY19"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75561 w 627954"/>
                  <a:gd name="connsiteY17" fmla="*/ 269684 h 713730"/>
                  <a:gd name="connsiteX18" fmla="*/ 627954 w 627954"/>
                  <a:gd name="connsiteY18"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269684 h 713730"/>
                  <a:gd name="connsiteX15" fmla="*/ 400042 w 627954"/>
                  <a:gd name="connsiteY15" fmla="*/ 269684 h 713730"/>
                  <a:gd name="connsiteX16" fmla="*/ 475561 w 627954"/>
                  <a:gd name="connsiteY16" fmla="*/ 269684 h 713730"/>
                  <a:gd name="connsiteX17" fmla="*/ 627954 w 627954"/>
                  <a:gd name="connsiteY17"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27911 w 627954"/>
                  <a:gd name="connsiteY13" fmla="*/ 269684 h 713730"/>
                  <a:gd name="connsiteX14" fmla="*/ 400042 w 627954"/>
                  <a:gd name="connsiteY14" fmla="*/ 269684 h 713730"/>
                  <a:gd name="connsiteX15" fmla="*/ 475561 w 627954"/>
                  <a:gd name="connsiteY15" fmla="*/ 269684 h 713730"/>
                  <a:gd name="connsiteX16" fmla="*/ 627954 w 627954"/>
                  <a:gd name="connsiteY16" fmla="*/ 269684 h 713730"/>
                  <a:gd name="connsiteX0" fmla="*/ 627954 w 627954"/>
                  <a:gd name="connsiteY0" fmla="*/ 257097 h 701143"/>
                  <a:gd name="connsiteX1" fmla="*/ 627954 w 627954"/>
                  <a:gd name="connsiteY1" fmla="*/ 395889 h 701143"/>
                  <a:gd name="connsiteX2" fmla="*/ 575286 w 627954"/>
                  <a:gd name="connsiteY2" fmla="*/ 395889 h 701143"/>
                  <a:gd name="connsiteX3" fmla="*/ 575286 w 627954"/>
                  <a:gd name="connsiteY3" fmla="*/ 649435 h 701143"/>
                  <a:gd name="connsiteX4" fmla="*/ 523578 w 627954"/>
                  <a:gd name="connsiteY4" fmla="*/ 701143 h 701143"/>
                  <a:gd name="connsiteX5" fmla="*/ 104375 w 627954"/>
                  <a:gd name="connsiteY5" fmla="*/ 701143 h 701143"/>
                  <a:gd name="connsiteX6" fmla="*/ 52667 w 627954"/>
                  <a:gd name="connsiteY6" fmla="*/ 649435 h 701143"/>
                  <a:gd name="connsiteX7" fmla="*/ 52667 w 627954"/>
                  <a:gd name="connsiteY7" fmla="*/ 395889 h 701143"/>
                  <a:gd name="connsiteX8" fmla="*/ 0 w 627954"/>
                  <a:gd name="connsiteY8" fmla="*/ 395889 h 701143"/>
                  <a:gd name="connsiteX9" fmla="*/ 0 w 627954"/>
                  <a:gd name="connsiteY9" fmla="*/ 257097 h 701143"/>
                  <a:gd name="connsiteX10" fmla="*/ 152392 w 627954"/>
                  <a:gd name="connsiteY10" fmla="*/ 257097 h 701143"/>
                  <a:gd name="connsiteX11" fmla="*/ 152392 w 627954"/>
                  <a:gd name="connsiteY11" fmla="*/ 0 h 701143"/>
                  <a:gd name="connsiteX12" fmla="*/ 227911 w 627954"/>
                  <a:gd name="connsiteY12" fmla="*/ 257097 h 701143"/>
                  <a:gd name="connsiteX13" fmla="*/ 400042 w 627954"/>
                  <a:gd name="connsiteY13" fmla="*/ 257097 h 701143"/>
                  <a:gd name="connsiteX14" fmla="*/ 475561 w 627954"/>
                  <a:gd name="connsiteY14" fmla="*/ 257097 h 701143"/>
                  <a:gd name="connsiteX15" fmla="*/ 627954 w 627954"/>
                  <a:gd name="connsiteY15" fmla="*/ 257097 h 701143"/>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152392 w 627954"/>
                  <a:gd name="connsiteY10" fmla="*/ 0 h 444046"/>
                  <a:gd name="connsiteX11" fmla="*/ 227911 w 627954"/>
                  <a:gd name="connsiteY11" fmla="*/ 0 h 444046"/>
                  <a:gd name="connsiteX12" fmla="*/ 400042 w 627954"/>
                  <a:gd name="connsiteY12" fmla="*/ 0 h 444046"/>
                  <a:gd name="connsiteX13" fmla="*/ 475561 w 627954"/>
                  <a:gd name="connsiteY13" fmla="*/ 0 h 444046"/>
                  <a:gd name="connsiteX14" fmla="*/ 627954 w 627954"/>
                  <a:gd name="connsiteY14"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227911 w 627954"/>
                  <a:gd name="connsiteY10" fmla="*/ 0 h 444046"/>
                  <a:gd name="connsiteX11" fmla="*/ 400042 w 627954"/>
                  <a:gd name="connsiteY11" fmla="*/ 0 h 444046"/>
                  <a:gd name="connsiteX12" fmla="*/ 475561 w 627954"/>
                  <a:gd name="connsiteY12" fmla="*/ 0 h 444046"/>
                  <a:gd name="connsiteX13" fmla="*/ 627954 w 627954"/>
                  <a:gd name="connsiteY13"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400042 w 627954"/>
                  <a:gd name="connsiteY10" fmla="*/ 0 h 444046"/>
                  <a:gd name="connsiteX11" fmla="*/ 475561 w 627954"/>
                  <a:gd name="connsiteY11" fmla="*/ 0 h 444046"/>
                  <a:gd name="connsiteX12" fmla="*/ 627954 w 627954"/>
                  <a:gd name="connsiteY12"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475561 w 627954"/>
                  <a:gd name="connsiteY10" fmla="*/ 0 h 444046"/>
                  <a:gd name="connsiteX11" fmla="*/ 627954 w 627954"/>
                  <a:gd name="connsiteY11"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627954 w 627954"/>
                  <a:gd name="connsiteY10" fmla="*/ 0 h 44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954" h="444046">
                    <a:moveTo>
                      <a:pt x="627954" y="0"/>
                    </a:moveTo>
                    <a:lnTo>
                      <a:pt x="627954" y="138792"/>
                    </a:lnTo>
                    <a:lnTo>
                      <a:pt x="575286" y="138792"/>
                    </a:lnTo>
                    <a:lnTo>
                      <a:pt x="575286" y="392338"/>
                    </a:lnTo>
                    <a:cubicBezTo>
                      <a:pt x="575286" y="420896"/>
                      <a:pt x="552136" y="444046"/>
                      <a:pt x="523578" y="444046"/>
                    </a:cubicBezTo>
                    <a:lnTo>
                      <a:pt x="104375" y="444046"/>
                    </a:lnTo>
                    <a:cubicBezTo>
                      <a:pt x="75817" y="444046"/>
                      <a:pt x="52667" y="420896"/>
                      <a:pt x="52667" y="392338"/>
                    </a:cubicBezTo>
                    <a:lnTo>
                      <a:pt x="52667" y="138792"/>
                    </a:lnTo>
                    <a:lnTo>
                      <a:pt x="0" y="138792"/>
                    </a:lnTo>
                    <a:lnTo>
                      <a:pt x="0" y="0"/>
                    </a:lnTo>
                    <a:lnTo>
                      <a:pt x="627954" y="0"/>
                    </a:lnTo>
                    <a:close/>
                  </a:path>
                </a:pathLst>
              </a:custGeom>
              <a:noFill/>
              <a:ln w="127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Semilight"/>
                </a:endParaRPr>
              </a:p>
            </p:txBody>
          </p:sp>
          <p:sp>
            <p:nvSpPr>
              <p:cNvPr id="51" name="Rectangle: Single Corner Rounded 9">
                <a:extLst>
                  <a:ext uri="{FF2B5EF4-FFF2-40B4-BE49-F238E27FC236}">
                    <a16:creationId xmlns:a16="http://schemas.microsoft.com/office/drawing/2014/main" id="{935FD81D-141F-43E6-93C6-4456D00827E9}"/>
                  </a:ext>
                </a:extLst>
              </p:cNvPr>
              <p:cNvSpPr/>
              <p:nvPr/>
            </p:nvSpPr>
            <p:spPr>
              <a:xfrm rot="16200000" flipH="1">
                <a:off x="4362065" y="2267929"/>
                <a:ext cx="117640" cy="117173"/>
              </a:xfrm>
              <a:custGeom>
                <a:avLst/>
                <a:gdLst>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0 w 315233"/>
                  <a:gd name="connsiteY4" fmla="*/ 411042 h 411042"/>
                  <a:gd name="connsiteX5" fmla="*/ 0 w 315233"/>
                  <a:gd name="connsiteY5" fmla="*/ 0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0 w 315233"/>
                  <a:gd name="connsiteY4" fmla="*/ 0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146672 w 315233"/>
                  <a:gd name="connsiteY4" fmla="*/ 224623 h 411042"/>
                  <a:gd name="connsiteX5" fmla="*/ 0 w 315233"/>
                  <a:gd name="connsiteY5" fmla="*/ 0 h 411042"/>
                  <a:gd name="connsiteX0" fmla="*/ 146672 w 315233"/>
                  <a:gd name="connsiteY0" fmla="*/ 224623 h 411042"/>
                  <a:gd name="connsiteX1" fmla="*/ 0 w 315233"/>
                  <a:gd name="connsiteY1" fmla="*/ 0 h 411042"/>
                  <a:gd name="connsiteX2" fmla="*/ 262693 w 315233"/>
                  <a:gd name="connsiteY2" fmla="*/ 0 h 411042"/>
                  <a:gd name="connsiteX3" fmla="*/ 315233 w 315233"/>
                  <a:gd name="connsiteY3" fmla="*/ 52540 h 411042"/>
                  <a:gd name="connsiteX4" fmla="*/ 315233 w 315233"/>
                  <a:gd name="connsiteY4" fmla="*/ 411042 h 411042"/>
                  <a:gd name="connsiteX5" fmla="*/ 238112 w 315233"/>
                  <a:gd name="connsiteY5" fmla="*/ 316063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238112 w 315233"/>
                  <a:gd name="connsiteY4" fmla="*/ 316063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Lst>
                <a:ahLst/>
                <a:cxnLst>
                  <a:cxn ang="0">
                    <a:pos x="connsiteX0" y="connsiteY0"/>
                  </a:cxn>
                  <a:cxn ang="0">
                    <a:pos x="connsiteX1" y="connsiteY1"/>
                  </a:cxn>
                  <a:cxn ang="0">
                    <a:pos x="connsiteX2" y="connsiteY2"/>
                  </a:cxn>
                  <a:cxn ang="0">
                    <a:pos x="connsiteX3" y="connsiteY3"/>
                  </a:cxn>
                </a:cxnLst>
                <a:rect l="l" t="t" r="r" b="b"/>
                <a:pathLst>
                  <a:path w="315233" h="411042">
                    <a:moveTo>
                      <a:pt x="0" y="0"/>
                    </a:moveTo>
                    <a:lnTo>
                      <a:pt x="262693" y="0"/>
                    </a:lnTo>
                    <a:cubicBezTo>
                      <a:pt x="291710" y="0"/>
                      <a:pt x="315233" y="23523"/>
                      <a:pt x="315233" y="52540"/>
                    </a:cubicBezTo>
                    <a:lnTo>
                      <a:pt x="315233" y="411042"/>
                    </a:lnTo>
                  </a:path>
                </a:pathLst>
              </a:custGeom>
              <a:noFill/>
              <a:ln w="127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Semilight"/>
                </a:endParaRPr>
              </a:p>
            </p:txBody>
          </p:sp>
          <p:cxnSp>
            <p:nvCxnSpPr>
              <p:cNvPr id="52" name="Straight Connector 51">
                <a:extLst>
                  <a:ext uri="{FF2B5EF4-FFF2-40B4-BE49-F238E27FC236}">
                    <a16:creationId xmlns:a16="http://schemas.microsoft.com/office/drawing/2014/main" id="{84730690-5B6C-4A02-8855-E1F899A0E7B5}"/>
                  </a:ext>
                </a:extLst>
              </p:cNvPr>
              <p:cNvCxnSpPr>
                <a:cxnSpLocks/>
              </p:cNvCxnSpPr>
              <p:nvPr/>
            </p:nvCxnSpPr>
            <p:spPr>
              <a:xfrm rot="16200000" flipH="1">
                <a:off x="4265659" y="2051663"/>
                <a:ext cx="100641" cy="0"/>
              </a:xfrm>
              <a:prstGeom prst="line">
                <a:avLst/>
              </a:prstGeom>
              <a:noFill/>
              <a:ln w="12700">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336709-EE79-4A21-938E-824EDC1C106B}"/>
                  </a:ext>
                </a:extLst>
              </p:cNvPr>
              <p:cNvCxnSpPr>
                <a:cxnSpLocks/>
              </p:cNvCxnSpPr>
              <p:nvPr/>
            </p:nvCxnSpPr>
            <p:spPr>
              <a:xfrm rot="16200000" flipH="1">
                <a:off x="4357569" y="2051663"/>
                <a:ext cx="100641" cy="0"/>
              </a:xfrm>
              <a:prstGeom prst="line">
                <a:avLst/>
              </a:prstGeom>
              <a:noFill/>
              <a:ln w="12700">
                <a:solidFill>
                  <a:schemeClr val="accent1"/>
                </a:solidFill>
                <a:roun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DF1D0F64-2A89-429F-8FFA-7551F6E4FE62}"/>
              </a:ext>
            </a:extLst>
          </p:cNvPr>
          <p:cNvGrpSpPr/>
          <p:nvPr/>
        </p:nvGrpSpPr>
        <p:grpSpPr>
          <a:xfrm>
            <a:off x="3182174" y="4369217"/>
            <a:ext cx="2213462" cy="940356"/>
            <a:chOff x="3498654" y="4456332"/>
            <a:chExt cx="2257847" cy="959212"/>
          </a:xfrm>
        </p:grpSpPr>
        <p:sp>
          <p:nvSpPr>
            <p:cNvPr id="34" name="Rectangle 33">
              <a:extLst>
                <a:ext uri="{FF2B5EF4-FFF2-40B4-BE49-F238E27FC236}">
                  <a16:creationId xmlns:a16="http://schemas.microsoft.com/office/drawing/2014/main" id="{0612B31D-5D54-4DB2-9963-B200EA1D13B2}"/>
                </a:ext>
              </a:extLst>
            </p:cNvPr>
            <p:cNvSpPr/>
            <p:nvPr/>
          </p:nvSpPr>
          <p:spPr>
            <a:xfrm>
              <a:off x="3498654" y="4863790"/>
              <a:ext cx="2257847" cy="551754"/>
            </a:xfrm>
            <a:prstGeom prst="rect">
              <a:avLst/>
            </a:prstGeom>
          </p:spPr>
          <p:txBody>
            <a:bodyPr wrap="square">
              <a:spAutoFit/>
            </a:bodyPr>
            <a:lstStyle/>
            <a:p>
              <a:pPr algn="ctr" defTabSz="914192">
                <a:spcBef>
                  <a:spcPts val="400"/>
                </a:spcBef>
                <a:buClr>
                  <a:srgbClr val="0078D7"/>
                </a:buClr>
                <a:buSzPct val="90000"/>
                <a:defRPr/>
              </a:pPr>
              <a:r>
                <a:rPr lang="en-US" sz="1372" b="1">
                  <a:gradFill>
                    <a:gsLst>
                      <a:gs pos="0">
                        <a:srgbClr val="0078D7"/>
                      </a:gs>
                      <a:gs pos="100000">
                        <a:srgbClr val="0078D7"/>
                      </a:gs>
                    </a:gsLst>
                    <a:lin ang="5400000" scaled="0"/>
                  </a:gradFill>
                  <a:latin typeface="Segoe UI"/>
                  <a:cs typeface="Segoe UI" pitchFamily="34" charset="0"/>
                </a:rPr>
                <a:t>OCP catalog</a:t>
              </a:r>
            </a:p>
            <a:p>
              <a:pPr algn="ctr" defTabSz="914192">
                <a:spcBef>
                  <a:spcPts val="400"/>
                </a:spcBef>
                <a:buClr>
                  <a:srgbClr val="0078D7"/>
                </a:buClr>
                <a:buSzPct val="90000"/>
                <a:defRPr/>
              </a:pPr>
              <a:r>
                <a:rPr lang="en-US" sz="1200">
                  <a:gradFill>
                    <a:gsLst>
                      <a:gs pos="2917">
                        <a:srgbClr val="353535"/>
                      </a:gs>
                      <a:gs pos="30000">
                        <a:srgbClr val="353535"/>
                      </a:gs>
                    </a:gsLst>
                    <a:lin ang="5400000" scaled="0"/>
                  </a:gradFill>
                  <a:latin typeface="Segoe UI" charset="0"/>
                  <a:cs typeface="Segoe UI" charset="0"/>
                </a:rPr>
                <a:t>Solution listed in OCP catalog</a:t>
              </a:r>
            </a:p>
          </p:txBody>
        </p:sp>
        <p:grpSp>
          <p:nvGrpSpPr>
            <p:cNvPr id="54" name="Group 4">
              <a:extLst>
                <a:ext uri="{FF2B5EF4-FFF2-40B4-BE49-F238E27FC236}">
                  <a16:creationId xmlns:a16="http://schemas.microsoft.com/office/drawing/2014/main" id="{05321A0B-F856-4128-B008-6C5A719EE405}"/>
                </a:ext>
              </a:extLst>
            </p:cNvPr>
            <p:cNvGrpSpPr>
              <a:grpSpLocks noChangeAspect="1"/>
            </p:cNvGrpSpPr>
            <p:nvPr/>
          </p:nvGrpSpPr>
          <p:grpSpPr bwMode="auto">
            <a:xfrm>
              <a:off x="4495209" y="4456332"/>
              <a:ext cx="264735" cy="387414"/>
              <a:chOff x="3526" y="3353"/>
              <a:chExt cx="164" cy="240"/>
            </a:xfrm>
          </p:grpSpPr>
          <p:sp>
            <p:nvSpPr>
              <p:cNvPr id="55" name="Freeform 5">
                <a:extLst>
                  <a:ext uri="{FF2B5EF4-FFF2-40B4-BE49-F238E27FC236}">
                    <a16:creationId xmlns:a16="http://schemas.microsoft.com/office/drawing/2014/main" id="{A8A08527-F41C-49CA-9339-475AFAECAA1B}"/>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algn="ctr" defTabSz="913751" fontAlgn="base">
                  <a:spcBef>
                    <a:spcPct val="0"/>
                  </a:spcBef>
                  <a:spcAft>
                    <a:spcPct val="0"/>
                  </a:spcAft>
                  <a:defRPr/>
                </a:pPr>
                <a:endParaRPr lang="en-US" sz="1567" kern="0">
                  <a:gradFill>
                    <a:gsLst>
                      <a:gs pos="5439">
                        <a:srgbClr val="F8F8F8"/>
                      </a:gs>
                      <a:gs pos="10000">
                        <a:srgbClr val="F8F8F8"/>
                      </a:gs>
                    </a:gsLst>
                    <a:lin ang="5400000" scaled="0"/>
                  </a:gradFill>
                  <a:latin typeface="Segoe UI Semilight" panose="020B0402040204020203" pitchFamily="34" charset="0"/>
                  <a:cs typeface="Segoe UI Semilight" panose="020B0402040204020203" pitchFamily="34" charset="0"/>
                </a:endParaRPr>
              </a:p>
            </p:txBody>
          </p:sp>
          <p:sp>
            <p:nvSpPr>
              <p:cNvPr id="56" name="Freeform 6">
                <a:extLst>
                  <a:ext uri="{FF2B5EF4-FFF2-40B4-BE49-F238E27FC236}">
                    <a16:creationId xmlns:a16="http://schemas.microsoft.com/office/drawing/2014/main" id="{7E55B5FD-4A29-413A-ABDA-00F81A419475}"/>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algn="ctr" defTabSz="913751" fontAlgn="base">
                  <a:spcBef>
                    <a:spcPct val="0"/>
                  </a:spcBef>
                  <a:spcAft>
                    <a:spcPct val="0"/>
                  </a:spcAft>
                  <a:defRPr/>
                </a:pPr>
                <a:endParaRPr lang="en-US" sz="1567" kern="0">
                  <a:gradFill>
                    <a:gsLst>
                      <a:gs pos="5439">
                        <a:srgbClr val="F8F8F8"/>
                      </a:gs>
                      <a:gs pos="10000">
                        <a:srgbClr val="F8F8F8"/>
                      </a:gs>
                    </a:gsLst>
                    <a:lin ang="5400000" scaled="0"/>
                  </a:gradFill>
                  <a:latin typeface="Segoe UI Semilight" panose="020B0402040204020203" pitchFamily="34" charset="0"/>
                  <a:cs typeface="Segoe UI Semilight" panose="020B0402040204020203" pitchFamily="34" charset="0"/>
                </a:endParaRPr>
              </a:p>
            </p:txBody>
          </p:sp>
          <p:sp>
            <p:nvSpPr>
              <p:cNvPr id="57" name="Freeform 7">
                <a:extLst>
                  <a:ext uri="{FF2B5EF4-FFF2-40B4-BE49-F238E27FC236}">
                    <a16:creationId xmlns:a16="http://schemas.microsoft.com/office/drawing/2014/main" id="{C6E7C6F8-761A-4379-966A-6D7B3A9FF979}"/>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06" rIns="0" bIns="45706" numCol="1" spcCol="0" rtlCol="0" fromWordArt="0" anchor="ctr" anchorCtr="0" forceAA="0" compatLnSpc="1">
                <a:prstTxWarp prst="textNoShape">
                  <a:avLst/>
                </a:prstTxWarp>
                <a:noAutofit/>
              </a:bodyPr>
              <a:lstStyle/>
              <a:p>
                <a:pPr algn="ctr" defTabSz="913751" fontAlgn="base">
                  <a:spcBef>
                    <a:spcPct val="0"/>
                  </a:spcBef>
                  <a:spcAft>
                    <a:spcPct val="0"/>
                  </a:spcAft>
                  <a:defRPr/>
                </a:pPr>
                <a:endParaRPr lang="en-US" sz="1567" kern="0">
                  <a:gradFill>
                    <a:gsLst>
                      <a:gs pos="5439">
                        <a:srgbClr val="F8F8F8"/>
                      </a:gs>
                      <a:gs pos="10000">
                        <a:srgbClr val="F8F8F8"/>
                      </a:gs>
                    </a:gsLst>
                    <a:lin ang="5400000" scaled="0"/>
                  </a:gradFill>
                  <a:latin typeface="Segoe UI Semilight" panose="020B0402040204020203" pitchFamily="34" charset="0"/>
                  <a:cs typeface="Segoe UI Semilight" panose="020B0402040204020203" pitchFamily="34" charset="0"/>
                </a:endParaRPr>
              </a:p>
            </p:txBody>
          </p:sp>
        </p:grpSp>
      </p:grpSp>
      <p:grpSp>
        <p:nvGrpSpPr>
          <p:cNvPr id="16" name="Group 15">
            <a:extLst>
              <a:ext uri="{FF2B5EF4-FFF2-40B4-BE49-F238E27FC236}">
                <a16:creationId xmlns:a16="http://schemas.microsoft.com/office/drawing/2014/main" id="{6CE17261-E1DB-4D38-8201-2CBC4491C13B}"/>
              </a:ext>
            </a:extLst>
          </p:cNvPr>
          <p:cNvGrpSpPr/>
          <p:nvPr/>
        </p:nvGrpSpPr>
        <p:grpSpPr>
          <a:xfrm>
            <a:off x="1661175" y="2635755"/>
            <a:ext cx="1861808" cy="1133723"/>
            <a:chOff x="1694484" y="3209503"/>
            <a:chExt cx="1899141" cy="1156456"/>
          </a:xfrm>
        </p:grpSpPr>
        <p:sp>
          <p:nvSpPr>
            <p:cNvPr id="35" name="Rectangle 34">
              <a:extLst>
                <a:ext uri="{FF2B5EF4-FFF2-40B4-BE49-F238E27FC236}">
                  <a16:creationId xmlns:a16="http://schemas.microsoft.com/office/drawing/2014/main" id="{3A33C629-E1EA-4DBE-9586-7DDAA8C896CE}"/>
                </a:ext>
              </a:extLst>
            </p:cNvPr>
            <p:cNvSpPr/>
            <p:nvPr/>
          </p:nvSpPr>
          <p:spPr>
            <a:xfrm>
              <a:off x="1694484" y="3625820"/>
              <a:ext cx="1899141" cy="740139"/>
            </a:xfrm>
            <a:prstGeom prst="rect">
              <a:avLst/>
            </a:prstGeom>
          </p:spPr>
          <p:txBody>
            <a:bodyPr wrap="square">
              <a:spAutoFit/>
            </a:bodyPr>
            <a:lstStyle/>
            <a:p>
              <a:pPr algn="ctr" defTabSz="914192">
                <a:spcBef>
                  <a:spcPts val="400"/>
                </a:spcBef>
                <a:buClr>
                  <a:srgbClr val="0078D7"/>
                </a:buClr>
                <a:buSzPct val="90000"/>
                <a:defRPr/>
              </a:pPr>
              <a:r>
                <a:rPr lang="en-US" sz="1372" b="1">
                  <a:gradFill>
                    <a:gsLst>
                      <a:gs pos="0">
                        <a:srgbClr val="0078D7"/>
                      </a:gs>
                      <a:gs pos="100000">
                        <a:srgbClr val="0078D7"/>
                      </a:gs>
                    </a:gsLst>
                    <a:lin ang="5400000" scaled="0"/>
                  </a:gradFill>
                  <a:latin typeface="Segoe UI"/>
                  <a:cs typeface="Segoe UI" pitchFamily="34" charset="0"/>
                </a:rPr>
                <a:t>BOM</a:t>
              </a:r>
            </a:p>
            <a:p>
              <a:pPr defTabSz="914192">
                <a:spcBef>
                  <a:spcPts val="400"/>
                </a:spcBef>
                <a:buClr>
                  <a:srgbClr val="0078D7"/>
                </a:buClr>
                <a:buSzPct val="90000"/>
                <a:defRPr/>
              </a:pPr>
              <a:r>
                <a:rPr lang="en-US" sz="1200">
                  <a:gradFill>
                    <a:gsLst>
                      <a:gs pos="2917">
                        <a:srgbClr val="353535"/>
                      </a:gs>
                      <a:gs pos="30000">
                        <a:srgbClr val="353535"/>
                      </a:gs>
                    </a:gsLst>
                    <a:lin ang="5400000" scaled="0"/>
                  </a:gradFill>
                  <a:latin typeface="Segoe UI" charset="0"/>
                  <a:cs typeface="Segoe UI" charset="0"/>
                </a:rPr>
                <a:t>Complete Co-Sell BOM uploaded in OCP catalog</a:t>
              </a:r>
            </a:p>
          </p:txBody>
        </p:sp>
        <p:grpSp>
          <p:nvGrpSpPr>
            <p:cNvPr id="58" name="Group 57">
              <a:extLst>
                <a:ext uri="{FF2B5EF4-FFF2-40B4-BE49-F238E27FC236}">
                  <a16:creationId xmlns:a16="http://schemas.microsoft.com/office/drawing/2014/main" id="{CFB9BC3E-CFDA-43FE-93D7-B9BB08AC8A38}"/>
                </a:ext>
              </a:extLst>
            </p:cNvPr>
            <p:cNvGrpSpPr/>
            <p:nvPr/>
          </p:nvGrpSpPr>
          <p:grpSpPr>
            <a:xfrm>
              <a:off x="2494521" y="3209503"/>
              <a:ext cx="299564" cy="366707"/>
              <a:chOff x="965200" y="3436897"/>
              <a:chExt cx="528881" cy="647424"/>
            </a:xfrm>
          </p:grpSpPr>
          <p:grpSp>
            <p:nvGrpSpPr>
              <p:cNvPr id="59" name="Group 58">
                <a:extLst>
                  <a:ext uri="{FF2B5EF4-FFF2-40B4-BE49-F238E27FC236}">
                    <a16:creationId xmlns:a16="http://schemas.microsoft.com/office/drawing/2014/main" id="{5B7D1414-1066-4099-9B6F-8CD6C4A0380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97EBA1C3-880F-4F26-B2F9-038F4F1C5781}"/>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Triangle 27">
                  <a:extLst>
                    <a:ext uri="{FF2B5EF4-FFF2-40B4-BE49-F238E27FC236}">
                      <a16:creationId xmlns:a16="http://schemas.microsoft.com/office/drawing/2014/main" id="{ACF2ADC0-1EE5-4ED1-82BA-EE034DFBBE90}"/>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78CFE69A-C0BF-4167-BB09-D74A44AD4030}"/>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FA318CD-DF73-48BA-9D65-EE4DDC97BB0C}"/>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69F0511-8CE4-4882-BE14-BA307CA09B00}"/>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6FE4902-D2F8-44E9-997D-EBD574D973BF}"/>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7" name="Straight Connector 66">
            <a:extLst>
              <a:ext uri="{FF2B5EF4-FFF2-40B4-BE49-F238E27FC236}">
                <a16:creationId xmlns:a16="http://schemas.microsoft.com/office/drawing/2014/main" id="{EFAB6F38-79F6-48A9-847A-CF79C4FEA052}"/>
              </a:ext>
            </a:extLst>
          </p:cNvPr>
          <p:cNvCxnSpPr>
            <a:cxnSpLocks/>
          </p:cNvCxnSpPr>
          <p:nvPr/>
        </p:nvCxnSpPr>
        <p:spPr>
          <a:xfrm flipV="1">
            <a:off x="4634057" y="3632589"/>
            <a:ext cx="1096700" cy="972832"/>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E44A8D-FFC7-432A-A344-014625FA78BA}"/>
              </a:ext>
            </a:extLst>
          </p:cNvPr>
          <p:cNvCxnSpPr>
            <a:cxnSpLocks/>
            <a:endCxn id="5" idx="0"/>
          </p:cNvCxnSpPr>
          <p:nvPr/>
        </p:nvCxnSpPr>
        <p:spPr>
          <a:xfrm flipV="1">
            <a:off x="3067985" y="3243750"/>
            <a:ext cx="2248431" cy="16189"/>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EAE6F0-7D1E-4FBB-BDC4-1E7203999C6D}"/>
              </a:ext>
            </a:extLst>
          </p:cNvPr>
          <p:cNvCxnSpPr>
            <a:cxnSpLocks/>
            <a:stCxn id="70" idx="1"/>
          </p:cNvCxnSpPr>
          <p:nvPr/>
        </p:nvCxnSpPr>
        <p:spPr>
          <a:xfrm flipH="1" flipV="1">
            <a:off x="4990206" y="2185531"/>
            <a:ext cx="553298" cy="517472"/>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7F3787F-B1DA-45E3-9B11-EAEF11450E8C}"/>
              </a:ext>
            </a:extLst>
          </p:cNvPr>
          <p:cNvCxnSpPr>
            <a:cxnSpLocks/>
          </p:cNvCxnSpPr>
          <p:nvPr/>
        </p:nvCxnSpPr>
        <p:spPr>
          <a:xfrm flipV="1">
            <a:off x="6211100" y="2213478"/>
            <a:ext cx="959363" cy="828526"/>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1A211C7-2DD6-4437-8AC4-F1C86EFEEB99}"/>
              </a:ext>
            </a:extLst>
          </p:cNvPr>
          <p:cNvCxnSpPr>
            <a:cxnSpLocks/>
            <a:stCxn id="5" idx="2"/>
          </p:cNvCxnSpPr>
          <p:nvPr/>
        </p:nvCxnSpPr>
        <p:spPr>
          <a:xfrm>
            <a:off x="6844254" y="3243750"/>
            <a:ext cx="2047619" cy="0"/>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15E496D-CCD2-4DF5-AEC2-487547F3693C}"/>
              </a:ext>
            </a:extLst>
          </p:cNvPr>
          <p:cNvCxnSpPr>
            <a:cxnSpLocks/>
          </p:cNvCxnSpPr>
          <p:nvPr/>
        </p:nvCxnSpPr>
        <p:spPr>
          <a:xfrm>
            <a:off x="6393778" y="3698891"/>
            <a:ext cx="925076" cy="889050"/>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49F6B728-E170-48F7-B1BC-850E199EFEC4}"/>
              </a:ext>
            </a:extLst>
          </p:cNvPr>
          <p:cNvSpPr/>
          <p:nvPr/>
        </p:nvSpPr>
        <p:spPr>
          <a:xfrm>
            <a:off x="5316415" y="2479830"/>
            <a:ext cx="1527838" cy="152783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b="1" dirty="0">
                <a:gradFill>
                  <a:gsLst>
                    <a:gs pos="0">
                      <a:srgbClr val="FFFFFF"/>
                    </a:gs>
                    <a:gs pos="100000">
                      <a:srgbClr val="FFFFFF"/>
                    </a:gs>
                  </a:gsLst>
                  <a:lin ang="5400000" scaled="0"/>
                </a:gradFill>
                <a:latin typeface="Segoe UI" charset="0"/>
                <a:cs typeface="Segoe UI" charset="0"/>
              </a:rPr>
              <a:t>Co-Sell Ready</a:t>
            </a:r>
          </a:p>
        </p:txBody>
      </p:sp>
      <p:grpSp>
        <p:nvGrpSpPr>
          <p:cNvPr id="78" name="Group 77">
            <a:extLst>
              <a:ext uri="{FF2B5EF4-FFF2-40B4-BE49-F238E27FC236}">
                <a16:creationId xmlns:a16="http://schemas.microsoft.com/office/drawing/2014/main" id="{9EF8FCF2-0B42-4E92-A344-0AD9AE34F904}"/>
              </a:ext>
            </a:extLst>
          </p:cNvPr>
          <p:cNvGrpSpPr/>
          <p:nvPr/>
        </p:nvGrpSpPr>
        <p:grpSpPr>
          <a:xfrm>
            <a:off x="336102" y="5985477"/>
            <a:ext cx="11519816" cy="97709"/>
            <a:chOff x="5884789" y="3850287"/>
            <a:chExt cx="11386754" cy="83693"/>
          </a:xfrm>
        </p:grpSpPr>
        <p:sp>
          <p:nvSpPr>
            <p:cNvPr id="80" name="Diamond 22">
              <a:extLst>
                <a:ext uri="{FF2B5EF4-FFF2-40B4-BE49-F238E27FC236}">
                  <a16:creationId xmlns:a16="http://schemas.microsoft.com/office/drawing/2014/main" id="{CD3E4EC3-A36F-4A19-BE0B-40CCE887169D}"/>
                </a:ext>
              </a:extLst>
            </p:cNvPr>
            <p:cNvSpPr/>
            <p:nvPr/>
          </p:nvSpPr>
          <p:spPr bwMode="auto">
            <a:xfrm rot="5400000">
              <a:off x="5952899" y="3782178"/>
              <a:ext cx="83692" cy="219911"/>
            </a:xfrm>
            <a:custGeom>
              <a:avLst/>
              <a:gdLst>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0 w 545238"/>
                <a:gd name="connsiteY4" fmla="*/ 35817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91440 w 545238"/>
                <a:gd name="connsiteY4" fmla="*/ 44961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0" fmla="*/ 0 w 272619"/>
                <a:gd name="connsiteY0" fmla="*/ 0 h 716339"/>
                <a:gd name="connsiteX1" fmla="*/ 272619 w 272619"/>
                <a:gd name="connsiteY1" fmla="*/ 358170 h 716339"/>
                <a:gd name="connsiteX2" fmla="*/ 0 w 272619"/>
                <a:gd name="connsiteY2" fmla="*/ 716339 h 716339"/>
              </a:gdLst>
              <a:ahLst/>
              <a:cxnLst>
                <a:cxn ang="0">
                  <a:pos x="connsiteX0" y="connsiteY0"/>
                </a:cxn>
                <a:cxn ang="0">
                  <a:pos x="connsiteX1" y="connsiteY1"/>
                </a:cxn>
                <a:cxn ang="0">
                  <a:pos x="connsiteX2" y="connsiteY2"/>
                </a:cxn>
              </a:cxnLst>
              <a:rect l="l" t="t" r="r" b="b"/>
              <a:pathLst>
                <a:path w="272619" h="716339">
                  <a:moveTo>
                    <a:pt x="0" y="0"/>
                  </a:moveTo>
                  <a:lnTo>
                    <a:pt x="272619" y="358170"/>
                  </a:lnTo>
                  <a:lnTo>
                    <a:pt x="0" y="716339"/>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69286AC9-577B-4BBB-8A73-7EDE930D6E25}"/>
                </a:ext>
              </a:extLst>
            </p:cNvPr>
            <p:cNvCxnSpPr/>
            <p:nvPr/>
          </p:nvCxnSpPr>
          <p:spPr>
            <a:xfrm>
              <a:off x="6095273" y="3850287"/>
              <a:ext cx="11176270"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3452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63" presetClass="path" presetSubtype="0" decel="100000" fill="hold" nodeType="withEffect">
                                  <p:stCondLst>
                                    <p:cond delay="0"/>
                                  </p:stCondLst>
                                  <p:childTnLst>
                                    <p:animMotion origin="layout" path="M -3.74011E-6 1.72492E-7 L -0.02489 1.72492E-7 " pathEditMode="relative" rAng="0" ptsTypes="AA">
                                      <p:cBhvr>
                                        <p:cTn id="12" dur="500" spd="-100000" fill="hold"/>
                                        <p:tgtEl>
                                          <p:spTgt spid="17"/>
                                        </p:tgtEl>
                                        <p:attrNameLst>
                                          <p:attrName>ppt_x</p:attrName>
                                          <p:attrName>ppt_y</p:attrName>
                                        </p:attrNameLst>
                                      </p:cBhvr>
                                      <p:rCtr x="-1251" y="0"/>
                                    </p:animMotion>
                                  </p:childTnLst>
                                </p:cTn>
                              </p:par>
                              <p:par>
                                <p:cTn id="13" presetID="22" presetClass="entr" presetSubtype="2"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right)">
                                      <p:cBhvr>
                                        <p:cTn id="15" dur="500"/>
                                        <p:tgtEl>
                                          <p:spTgt spid="71"/>
                                        </p:tgtEl>
                                      </p:cBhvr>
                                    </p:animEffect>
                                  </p:childTnLst>
                                </p:cTn>
                              </p:par>
                              <p:par>
                                <p:cTn id="16" presetID="10" presetClass="entr" presetSubtype="0" fill="hold"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63" presetClass="path" presetSubtype="0" decel="100000" fill="hold" nodeType="withEffect">
                                  <p:stCondLst>
                                    <p:cond delay="200"/>
                                  </p:stCondLst>
                                  <p:childTnLst>
                                    <p:animMotion origin="layout" path="M -4.85065E-8 3.51339E-6 L 0.02642 3.51339E-6 " pathEditMode="relative" rAng="0" ptsTypes="AA">
                                      <p:cBhvr>
                                        <p:cTn id="20" dur="500" spd="-100000" fill="hold"/>
                                        <p:tgtEl>
                                          <p:spTgt spid="12"/>
                                        </p:tgtEl>
                                        <p:attrNameLst>
                                          <p:attrName>ppt_x</p:attrName>
                                          <p:attrName>ppt_y</p:attrName>
                                        </p:attrNameLst>
                                      </p:cBhvr>
                                      <p:rCtr x="1315" y="0"/>
                                    </p:animMotion>
                                  </p:childTnLst>
                                </p:cTn>
                              </p:par>
                              <p:par>
                                <p:cTn id="21" presetID="22" presetClass="entr" presetSubtype="8" fill="hold" nodeType="withEffect">
                                  <p:stCondLst>
                                    <p:cond delay="200"/>
                                  </p:stCondLst>
                                  <p:childTnLst>
                                    <p:set>
                                      <p:cBhvr>
                                        <p:cTn id="22" dur="1" fill="hold">
                                          <p:stCondLst>
                                            <p:cond delay="0"/>
                                          </p:stCondLst>
                                        </p:cTn>
                                        <p:tgtEl>
                                          <p:spTgt spid="75"/>
                                        </p:tgtEl>
                                        <p:attrNameLst>
                                          <p:attrName>style.visibility</p:attrName>
                                        </p:attrNameLst>
                                      </p:cBhvr>
                                      <p:to>
                                        <p:strVal val="visible"/>
                                      </p:to>
                                    </p:set>
                                    <p:animEffect transition="in" filter="wipe(left)">
                                      <p:cBhvr>
                                        <p:cTn id="23" dur="500"/>
                                        <p:tgtEl>
                                          <p:spTgt spid="75"/>
                                        </p:tgtEl>
                                      </p:cBhvr>
                                    </p:animEffect>
                                  </p:childTnLst>
                                </p:cTn>
                              </p:par>
                              <p:par>
                                <p:cTn id="24" presetID="10" presetClass="entr" presetSubtype="0" fill="hold" nodeType="withEffect">
                                  <p:stCondLst>
                                    <p:cond delay="3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63" presetClass="path" presetSubtype="0" decel="100000" fill="hold" nodeType="withEffect">
                                  <p:stCondLst>
                                    <p:cond delay="300"/>
                                  </p:stCondLst>
                                  <p:childTnLst>
                                    <p:animMotion origin="layout" path="M -4.85065E-8 3.51339E-6 L 0.02642 3.51339E-6 " pathEditMode="relative" rAng="0" ptsTypes="AA">
                                      <p:cBhvr>
                                        <p:cTn id="28" dur="500" spd="-100000" fill="hold"/>
                                        <p:tgtEl>
                                          <p:spTgt spid="13"/>
                                        </p:tgtEl>
                                        <p:attrNameLst>
                                          <p:attrName>ppt_x</p:attrName>
                                          <p:attrName>ppt_y</p:attrName>
                                        </p:attrNameLst>
                                      </p:cBhvr>
                                      <p:rCtr x="1315" y="0"/>
                                    </p:animMotion>
                                  </p:childTnLst>
                                </p:cTn>
                              </p:par>
                              <p:par>
                                <p:cTn id="29" presetID="22" presetClass="entr" presetSubtype="8" fill="hold" nodeType="withEffect">
                                  <p:stCondLst>
                                    <p:cond delay="300"/>
                                  </p:stCondLst>
                                  <p:childTnLst>
                                    <p:set>
                                      <p:cBhvr>
                                        <p:cTn id="30" dur="1" fill="hold">
                                          <p:stCondLst>
                                            <p:cond delay="0"/>
                                          </p:stCondLst>
                                        </p:cTn>
                                        <p:tgtEl>
                                          <p:spTgt spid="77"/>
                                        </p:tgtEl>
                                        <p:attrNameLst>
                                          <p:attrName>style.visibility</p:attrName>
                                        </p:attrNameLst>
                                      </p:cBhvr>
                                      <p:to>
                                        <p:strVal val="visible"/>
                                      </p:to>
                                    </p:set>
                                    <p:animEffect transition="in" filter="wipe(left)">
                                      <p:cBhvr>
                                        <p:cTn id="31" dur="500"/>
                                        <p:tgtEl>
                                          <p:spTgt spid="77"/>
                                        </p:tgtEl>
                                      </p:cBhvr>
                                    </p:animEffect>
                                  </p:childTnLst>
                                </p:cTn>
                              </p:par>
                              <p:par>
                                <p:cTn id="32" presetID="10" presetClass="entr" presetSubtype="0" fill="hold" nodeType="withEffect">
                                  <p:stCondLst>
                                    <p:cond delay="4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63" presetClass="path" presetSubtype="0" decel="100000" fill="hold" nodeType="withEffect">
                                  <p:stCondLst>
                                    <p:cond delay="400"/>
                                  </p:stCondLst>
                                  <p:childTnLst>
                                    <p:animMotion origin="layout" path="M -4.85065E-8 3.51339E-6 L 0.02642 3.51339E-6 " pathEditMode="relative" rAng="0" ptsTypes="AA">
                                      <p:cBhvr>
                                        <p:cTn id="36" dur="500" spd="-100000" fill="hold"/>
                                        <p:tgtEl>
                                          <p:spTgt spid="14"/>
                                        </p:tgtEl>
                                        <p:attrNameLst>
                                          <p:attrName>ppt_x</p:attrName>
                                          <p:attrName>ppt_y</p:attrName>
                                        </p:attrNameLst>
                                      </p:cBhvr>
                                      <p:rCtr x="1315" y="0"/>
                                    </p:animMotion>
                                  </p:childTnLst>
                                </p:cTn>
                              </p:par>
                              <p:par>
                                <p:cTn id="37" presetID="22" presetClass="entr" presetSubtype="8" fill="hold" nodeType="withEffect">
                                  <p:stCondLst>
                                    <p:cond delay="400"/>
                                  </p:stCondLst>
                                  <p:childTnLst>
                                    <p:set>
                                      <p:cBhvr>
                                        <p:cTn id="38" dur="1" fill="hold">
                                          <p:stCondLst>
                                            <p:cond delay="0"/>
                                          </p:stCondLst>
                                        </p:cTn>
                                        <p:tgtEl>
                                          <p:spTgt spid="79"/>
                                        </p:tgtEl>
                                        <p:attrNameLst>
                                          <p:attrName>style.visibility</p:attrName>
                                        </p:attrNameLst>
                                      </p:cBhvr>
                                      <p:to>
                                        <p:strVal val="visible"/>
                                      </p:to>
                                    </p:set>
                                    <p:animEffect transition="in" filter="wipe(left)">
                                      <p:cBhvr>
                                        <p:cTn id="39" dur="500"/>
                                        <p:tgtEl>
                                          <p:spTgt spid="79"/>
                                        </p:tgtEl>
                                      </p:cBhvr>
                                    </p:animEffect>
                                  </p:childTnLst>
                                </p:cTn>
                              </p:par>
                              <p:par>
                                <p:cTn id="40" presetID="10" presetClass="entr" presetSubtype="0" fill="hold" nodeType="with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63" presetClass="path" presetSubtype="0" decel="100000" fill="hold" nodeType="withEffect">
                                  <p:stCondLst>
                                    <p:cond delay="500"/>
                                  </p:stCondLst>
                                  <p:childTnLst>
                                    <p:animMotion origin="layout" path="M -3.74011E-6 1.72492E-7 L -0.02489 1.72492E-7 " pathEditMode="relative" rAng="0" ptsTypes="AA">
                                      <p:cBhvr>
                                        <p:cTn id="44" dur="500" spd="-100000" fill="hold"/>
                                        <p:tgtEl>
                                          <p:spTgt spid="15"/>
                                        </p:tgtEl>
                                        <p:attrNameLst>
                                          <p:attrName>ppt_x</p:attrName>
                                          <p:attrName>ppt_y</p:attrName>
                                        </p:attrNameLst>
                                      </p:cBhvr>
                                      <p:rCtr x="-1251" y="0"/>
                                    </p:animMotion>
                                  </p:childTnLst>
                                </p:cTn>
                              </p:par>
                              <p:par>
                                <p:cTn id="45" presetID="22" presetClass="entr" presetSubtype="2" fill="hold" nodeType="withEffect">
                                  <p:stCondLst>
                                    <p:cond delay="500"/>
                                  </p:stCondLst>
                                  <p:childTnLst>
                                    <p:set>
                                      <p:cBhvr>
                                        <p:cTn id="46" dur="1" fill="hold">
                                          <p:stCondLst>
                                            <p:cond delay="0"/>
                                          </p:stCondLst>
                                        </p:cTn>
                                        <p:tgtEl>
                                          <p:spTgt spid="67"/>
                                        </p:tgtEl>
                                        <p:attrNameLst>
                                          <p:attrName>style.visibility</p:attrName>
                                        </p:attrNameLst>
                                      </p:cBhvr>
                                      <p:to>
                                        <p:strVal val="visible"/>
                                      </p:to>
                                    </p:set>
                                    <p:animEffect transition="in" filter="wipe(right)">
                                      <p:cBhvr>
                                        <p:cTn id="47" dur="500"/>
                                        <p:tgtEl>
                                          <p:spTgt spid="67"/>
                                        </p:tgtEl>
                                      </p:cBhvr>
                                    </p:animEffect>
                                  </p:childTnLst>
                                </p:cTn>
                              </p:par>
                              <p:par>
                                <p:cTn id="48" presetID="10" presetClass="entr" presetSubtype="0" fill="hold" nodeType="withEffect">
                                  <p:stCondLst>
                                    <p:cond delay="6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63" presetClass="path" presetSubtype="0" decel="100000" fill="hold" nodeType="withEffect">
                                  <p:stCondLst>
                                    <p:cond delay="600"/>
                                  </p:stCondLst>
                                  <p:childTnLst>
                                    <p:animMotion origin="layout" path="M -3.74011E-6 1.72492E-7 L -0.02489 1.72492E-7 " pathEditMode="relative" rAng="0" ptsTypes="AA">
                                      <p:cBhvr>
                                        <p:cTn id="52" dur="500" spd="-100000" fill="hold"/>
                                        <p:tgtEl>
                                          <p:spTgt spid="16"/>
                                        </p:tgtEl>
                                        <p:attrNameLst>
                                          <p:attrName>ppt_x</p:attrName>
                                          <p:attrName>ppt_y</p:attrName>
                                        </p:attrNameLst>
                                      </p:cBhvr>
                                      <p:rCtr x="-1251" y="0"/>
                                    </p:animMotion>
                                  </p:childTnLst>
                                </p:cTn>
                              </p:par>
                              <p:par>
                                <p:cTn id="53" presetID="22" presetClass="entr" presetSubtype="2" fill="hold" nodeType="withEffect">
                                  <p:stCondLst>
                                    <p:cond delay="600"/>
                                  </p:stCondLst>
                                  <p:childTnLst>
                                    <p:set>
                                      <p:cBhvr>
                                        <p:cTn id="54" dur="1" fill="hold">
                                          <p:stCondLst>
                                            <p:cond delay="0"/>
                                          </p:stCondLst>
                                        </p:cTn>
                                        <p:tgtEl>
                                          <p:spTgt spid="69"/>
                                        </p:tgtEl>
                                        <p:attrNameLst>
                                          <p:attrName>style.visibility</p:attrName>
                                        </p:attrNameLst>
                                      </p:cBhvr>
                                      <p:to>
                                        <p:strVal val="visible"/>
                                      </p:to>
                                    </p:set>
                                    <p:animEffect transition="in" filter="wipe(right)">
                                      <p:cBhvr>
                                        <p:cTn id="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2C51F43F-FE94-404E-A3F5-9676A6F11461}"/>
              </a:ext>
            </a:extLst>
          </p:cNvPr>
          <p:cNvSpPr/>
          <p:nvPr/>
        </p:nvSpPr>
        <p:spPr bwMode="auto">
          <a:xfrm>
            <a:off x="5320331" y="2479830"/>
            <a:ext cx="1523922" cy="1523922"/>
          </a:xfrm>
          <a:prstGeom prst="ellipse">
            <a:avLst/>
          </a:prstGeom>
          <a:solidFill>
            <a:srgbClr val="00205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805DF6D-7B7E-4EB6-93FB-15D30E336386}"/>
              </a:ext>
            </a:extLst>
          </p:cNvPr>
          <p:cNvSpPr>
            <a:spLocks noGrp="1"/>
          </p:cNvSpPr>
          <p:nvPr>
            <p:ph type="title"/>
          </p:nvPr>
        </p:nvSpPr>
        <p:spPr>
          <a:xfrm>
            <a:off x="581489" y="468372"/>
            <a:ext cx="3837181" cy="389227"/>
          </a:xfrm>
        </p:spPr>
        <p:txBody>
          <a:bodyPr/>
          <a:lstStyle/>
          <a:p>
            <a:r>
              <a:rPr lang="en-US" dirty="0"/>
              <a:t>Becoming IP Co-Sell Ready</a:t>
            </a:r>
          </a:p>
        </p:txBody>
      </p:sp>
      <p:cxnSp>
        <p:nvCxnSpPr>
          <p:cNvPr id="67" name="Straight Connector 66">
            <a:extLst>
              <a:ext uri="{FF2B5EF4-FFF2-40B4-BE49-F238E27FC236}">
                <a16:creationId xmlns:a16="http://schemas.microsoft.com/office/drawing/2014/main" id="{EFAB6F38-79F6-48A9-847A-CF79C4FEA052}"/>
              </a:ext>
            </a:extLst>
          </p:cNvPr>
          <p:cNvCxnSpPr>
            <a:cxnSpLocks/>
          </p:cNvCxnSpPr>
          <p:nvPr/>
        </p:nvCxnSpPr>
        <p:spPr>
          <a:xfrm flipV="1">
            <a:off x="4634057" y="3632589"/>
            <a:ext cx="1096700" cy="972832"/>
          </a:xfrm>
          <a:prstGeom prst="line">
            <a:avLst/>
          </a:prstGeom>
          <a:ln>
            <a:solidFill>
              <a:srgbClr val="002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E44A8D-FFC7-432A-A344-014625FA78BA}"/>
              </a:ext>
            </a:extLst>
          </p:cNvPr>
          <p:cNvCxnSpPr>
            <a:cxnSpLocks/>
            <a:endCxn id="5" idx="0"/>
          </p:cNvCxnSpPr>
          <p:nvPr/>
        </p:nvCxnSpPr>
        <p:spPr>
          <a:xfrm flipV="1">
            <a:off x="3067985" y="3243750"/>
            <a:ext cx="2248431" cy="16189"/>
          </a:xfrm>
          <a:prstGeom prst="line">
            <a:avLst/>
          </a:prstGeom>
          <a:ln>
            <a:solidFill>
              <a:srgbClr val="002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1A211C7-2DD6-4437-8AC4-F1C86EFEEB99}"/>
              </a:ext>
            </a:extLst>
          </p:cNvPr>
          <p:cNvCxnSpPr>
            <a:cxnSpLocks/>
            <a:stCxn id="5" idx="2"/>
          </p:cNvCxnSpPr>
          <p:nvPr/>
        </p:nvCxnSpPr>
        <p:spPr>
          <a:xfrm>
            <a:off x="6844254" y="3243750"/>
            <a:ext cx="2047619" cy="0"/>
          </a:xfrm>
          <a:prstGeom prst="line">
            <a:avLst/>
          </a:prstGeom>
          <a:ln>
            <a:solidFill>
              <a:srgbClr val="002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15E496D-CCD2-4DF5-AEC2-487547F3693C}"/>
              </a:ext>
            </a:extLst>
          </p:cNvPr>
          <p:cNvCxnSpPr>
            <a:cxnSpLocks/>
          </p:cNvCxnSpPr>
          <p:nvPr/>
        </p:nvCxnSpPr>
        <p:spPr>
          <a:xfrm>
            <a:off x="6393778" y="3698891"/>
            <a:ext cx="925076" cy="889050"/>
          </a:xfrm>
          <a:prstGeom prst="line">
            <a:avLst/>
          </a:prstGeom>
          <a:ln>
            <a:solidFill>
              <a:srgbClr val="002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49F6B728-E170-48F7-B1BC-850E199EFEC4}"/>
              </a:ext>
            </a:extLst>
          </p:cNvPr>
          <p:cNvSpPr/>
          <p:nvPr/>
        </p:nvSpPr>
        <p:spPr>
          <a:xfrm>
            <a:off x="5316415" y="2479830"/>
            <a:ext cx="1527838" cy="152783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no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b="1" dirty="0">
                <a:gradFill>
                  <a:gsLst>
                    <a:gs pos="0">
                      <a:srgbClr val="FFFFFF"/>
                    </a:gs>
                    <a:gs pos="100000">
                      <a:srgbClr val="FFFFFF"/>
                    </a:gs>
                  </a:gsLst>
                  <a:lin ang="5400000" scaled="0"/>
                </a:gradFill>
                <a:latin typeface="Segoe UI" charset="0"/>
                <a:cs typeface="Segoe UI" charset="0"/>
              </a:rPr>
              <a:t>IP Co-Sell Ready</a:t>
            </a:r>
          </a:p>
        </p:txBody>
      </p:sp>
      <p:grpSp>
        <p:nvGrpSpPr>
          <p:cNvPr id="4" name="Group 3">
            <a:extLst>
              <a:ext uri="{FF2B5EF4-FFF2-40B4-BE49-F238E27FC236}">
                <a16:creationId xmlns:a16="http://schemas.microsoft.com/office/drawing/2014/main" id="{9F4B840E-27F0-4255-B538-7FAAA3E74630}"/>
              </a:ext>
            </a:extLst>
          </p:cNvPr>
          <p:cNvGrpSpPr/>
          <p:nvPr/>
        </p:nvGrpSpPr>
        <p:grpSpPr>
          <a:xfrm>
            <a:off x="3253982" y="4545374"/>
            <a:ext cx="1927989" cy="1399147"/>
            <a:chOff x="3253982" y="4545374"/>
            <a:chExt cx="1927989" cy="1399147"/>
          </a:xfrm>
        </p:grpSpPr>
        <p:sp>
          <p:nvSpPr>
            <p:cNvPr id="87" name="Rectangle 86">
              <a:extLst>
                <a:ext uri="{FF2B5EF4-FFF2-40B4-BE49-F238E27FC236}">
                  <a16:creationId xmlns:a16="http://schemas.microsoft.com/office/drawing/2014/main" id="{59165919-E62B-4C43-8B7B-7CA5AF1FA0F8}"/>
                </a:ext>
              </a:extLst>
            </p:cNvPr>
            <p:cNvSpPr/>
            <p:nvPr/>
          </p:nvSpPr>
          <p:spPr>
            <a:xfrm>
              <a:off x="3253982" y="5045188"/>
              <a:ext cx="1927989" cy="899333"/>
            </a:xfrm>
            <a:prstGeom prst="rect">
              <a:avLst/>
            </a:prstGeom>
          </p:spPr>
          <p:txBody>
            <a:bodyPr wrap="square">
              <a:spAutoFit/>
            </a:bodyPr>
            <a:lstStyle/>
            <a:p>
              <a:pPr algn="ctr" defTabSz="914192">
                <a:spcBef>
                  <a:spcPts val="400"/>
                </a:spcBef>
                <a:buClr>
                  <a:srgbClr val="0078D7"/>
                </a:buClr>
                <a:buSzPct val="90000"/>
                <a:defRPr/>
              </a:pPr>
              <a:r>
                <a:rPr lang="en-US" sz="140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Cloud Marketplace</a:t>
              </a:r>
            </a:p>
            <a:p>
              <a:pPr algn="ctr" defTabSz="896354">
                <a:spcBef>
                  <a:spcPts val="392"/>
                </a:spcBef>
                <a:buClr>
                  <a:srgbClr val="0078D7"/>
                </a:buClr>
                <a:buSzPct val="90000"/>
                <a:defRPr/>
              </a:pPr>
              <a:r>
                <a:rPr lang="en-US" sz="1176" dirty="0">
                  <a:gradFill>
                    <a:gsLst>
                      <a:gs pos="2917">
                        <a:srgbClr val="353535"/>
                      </a:gs>
                      <a:gs pos="30000">
                        <a:srgbClr val="353535"/>
                      </a:gs>
                    </a:gsLst>
                    <a:lin ang="5400000" scaled="0"/>
                  </a:gradFill>
                  <a:latin typeface="Segoe UI" charset="0"/>
                  <a:cs typeface="Segoe UI" charset="0"/>
                </a:rPr>
                <a:t>Be listed on the </a:t>
              </a:r>
              <a:br>
                <a:rPr lang="en-US" sz="1176" dirty="0">
                  <a:gradFill>
                    <a:gsLst>
                      <a:gs pos="2917">
                        <a:srgbClr val="353535"/>
                      </a:gs>
                      <a:gs pos="30000">
                        <a:srgbClr val="353535"/>
                      </a:gs>
                    </a:gsLst>
                    <a:lin ang="5400000" scaled="0"/>
                  </a:gradFill>
                  <a:latin typeface="Segoe UI" charset="0"/>
                  <a:cs typeface="Segoe UI" charset="0"/>
                </a:rPr>
              </a:br>
              <a:r>
                <a:rPr lang="en-US" sz="1176" dirty="0">
                  <a:gradFill>
                    <a:gsLst>
                      <a:gs pos="2917">
                        <a:srgbClr val="353535"/>
                      </a:gs>
                      <a:gs pos="30000">
                        <a:srgbClr val="353535"/>
                      </a:gs>
                    </a:gsLst>
                    <a:lin ang="5400000" scaled="0"/>
                  </a:gradFill>
                  <a:latin typeface="Segoe UI" charset="0"/>
                  <a:cs typeface="Segoe UI" charset="0"/>
                </a:rPr>
                <a:t>AppSource or Azure Marketplace</a:t>
              </a:r>
            </a:p>
          </p:txBody>
        </p:sp>
        <p:grpSp>
          <p:nvGrpSpPr>
            <p:cNvPr id="88" name="Group 87">
              <a:extLst>
                <a:ext uri="{FF2B5EF4-FFF2-40B4-BE49-F238E27FC236}">
                  <a16:creationId xmlns:a16="http://schemas.microsoft.com/office/drawing/2014/main" id="{7DFDCD09-D6AC-4994-94E5-CF98D336123E}"/>
                </a:ext>
              </a:extLst>
            </p:cNvPr>
            <p:cNvGrpSpPr/>
            <p:nvPr/>
          </p:nvGrpSpPr>
          <p:grpSpPr>
            <a:xfrm>
              <a:off x="3988752" y="4545374"/>
              <a:ext cx="428852" cy="481677"/>
              <a:chOff x="6041571" y="3156857"/>
              <a:chExt cx="2746829" cy="3085193"/>
            </a:xfrm>
          </p:grpSpPr>
          <p:sp>
            <p:nvSpPr>
              <p:cNvPr id="89" name="Rectangle 18">
                <a:extLst>
                  <a:ext uri="{FF2B5EF4-FFF2-40B4-BE49-F238E27FC236}">
                    <a16:creationId xmlns:a16="http://schemas.microsoft.com/office/drawing/2014/main" id="{B4A028DF-864F-4543-85DE-C66EC2975BB0}"/>
                  </a:ext>
                </a:extLst>
              </p:cNvPr>
              <p:cNvSpPr/>
              <p:nvPr/>
            </p:nvSpPr>
            <p:spPr bwMode="auto">
              <a:xfrm>
                <a:off x="6041571" y="3864429"/>
                <a:ext cx="2296886" cy="2373085"/>
              </a:xfrm>
              <a:custGeom>
                <a:avLst/>
                <a:gdLst>
                  <a:gd name="connsiteX0" fmla="*/ 0 w 2242457"/>
                  <a:gd name="connsiteY0" fmla="*/ 0 h 2373085"/>
                  <a:gd name="connsiteX1" fmla="*/ 2242457 w 2242457"/>
                  <a:gd name="connsiteY1" fmla="*/ 0 h 2373085"/>
                  <a:gd name="connsiteX2" fmla="*/ 2242457 w 2242457"/>
                  <a:gd name="connsiteY2" fmla="*/ 2373085 h 2373085"/>
                  <a:gd name="connsiteX3" fmla="*/ 0 w 2242457"/>
                  <a:gd name="connsiteY3" fmla="*/ 2373085 h 2373085"/>
                  <a:gd name="connsiteX4" fmla="*/ 0 w 2242457"/>
                  <a:gd name="connsiteY4" fmla="*/ 0 h 2373085"/>
                  <a:gd name="connsiteX0" fmla="*/ 54429 w 2296886"/>
                  <a:gd name="connsiteY0" fmla="*/ 0 h 2373085"/>
                  <a:gd name="connsiteX1" fmla="*/ 2296886 w 2296886"/>
                  <a:gd name="connsiteY1" fmla="*/ 0 h 2373085"/>
                  <a:gd name="connsiteX2" fmla="*/ 2296886 w 2296886"/>
                  <a:gd name="connsiteY2" fmla="*/ 2373085 h 2373085"/>
                  <a:gd name="connsiteX3" fmla="*/ 0 w 2296886"/>
                  <a:gd name="connsiteY3" fmla="*/ 2144485 h 2373085"/>
                  <a:gd name="connsiteX4" fmla="*/ 54429 w 2296886"/>
                  <a:gd name="connsiteY4" fmla="*/ 0 h 2373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6886" h="2373085">
                    <a:moveTo>
                      <a:pt x="54429" y="0"/>
                    </a:moveTo>
                    <a:lnTo>
                      <a:pt x="2296886" y="0"/>
                    </a:lnTo>
                    <a:lnTo>
                      <a:pt x="2296886" y="2373085"/>
                    </a:lnTo>
                    <a:lnTo>
                      <a:pt x="0" y="2144485"/>
                    </a:lnTo>
                    <a:lnTo>
                      <a:pt x="54429" y="0"/>
                    </a:lnTo>
                    <a:close/>
                  </a:path>
                </a:pathLst>
              </a:custGeom>
              <a:noFill/>
              <a:ln w="12700" cap="rnd">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BB193D7A-5A50-4A18-8FA3-6694F89E6B08}"/>
                  </a:ext>
                </a:extLst>
              </p:cNvPr>
              <p:cNvCxnSpPr>
                <a:cxnSpLocks/>
                <a:endCxn id="89" idx="2"/>
              </p:cNvCxnSpPr>
              <p:nvPr/>
            </p:nvCxnSpPr>
            <p:spPr>
              <a:xfrm flipH="1">
                <a:off x="8338457" y="5915026"/>
                <a:ext cx="449943" cy="322488"/>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2A891D1-A06A-4590-B10D-80E19AB4E4DF}"/>
                  </a:ext>
                </a:extLst>
              </p:cNvPr>
              <p:cNvCxnSpPr>
                <a:cxnSpLocks/>
              </p:cNvCxnSpPr>
              <p:nvPr/>
            </p:nvCxnSpPr>
            <p:spPr>
              <a:xfrm flipV="1">
                <a:off x="8341647" y="3863975"/>
                <a:ext cx="383253" cy="454"/>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32D0E47-FF9C-43B4-A5CE-8C4EEECF1FBA}"/>
                  </a:ext>
                </a:extLst>
              </p:cNvPr>
              <p:cNvCxnSpPr/>
              <p:nvPr/>
            </p:nvCxnSpPr>
            <p:spPr>
              <a:xfrm>
                <a:off x="8724900" y="3863975"/>
                <a:ext cx="63500" cy="2057400"/>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9A3D2B7-22F4-4584-AE85-171AD38570D9}"/>
                  </a:ext>
                </a:extLst>
              </p:cNvPr>
              <p:cNvCxnSpPr>
                <a:cxnSpLocks/>
              </p:cNvCxnSpPr>
              <p:nvPr/>
            </p:nvCxnSpPr>
            <p:spPr>
              <a:xfrm flipH="1">
                <a:off x="8560477" y="3864429"/>
                <a:ext cx="2704" cy="1987448"/>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B30733-905B-4037-9D8F-2F125C18B4BF}"/>
                  </a:ext>
                </a:extLst>
              </p:cNvPr>
              <p:cNvCxnSpPr>
                <a:cxnSpLocks/>
              </p:cNvCxnSpPr>
              <p:nvPr/>
            </p:nvCxnSpPr>
            <p:spPr>
              <a:xfrm flipH="1">
                <a:off x="8340723" y="5851877"/>
                <a:ext cx="219752" cy="390173"/>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5754E0F-25B6-4157-A68B-BB07A0962913}"/>
                  </a:ext>
                </a:extLst>
              </p:cNvPr>
              <p:cNvCxnSpPr>
                <a:cxnSpLocks/>
              </p:cNvCxnSpPr>
              <p:nvPr/>
            </p:nvCxnSpPr>
            <p:spPr>
              <a:xfrm>
                <a:off x="8560477" y="5851877"/>
                <a:ext cx="227923" cy="63149"/>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6" name="Freeform 146">
                <a:extLst>
                  <a:ext uri="{FF2B5EF4-FFF2-40B4-BE49-F238E27FC236}">
                    <a16:creationId xmlns:a16="http://schemas.microsoft.com/office/drawing/2014/main" id="{D86F9A15-3D3D-424F-B619-619C3DFEB601}"/>
                  </a:ext>
                </a:extLst>
              </p:cNvPr>
              <p:cNvSpPr>
                <a:spLocks noChangeAspect="1"/>
              </p:cNvSpPr>
              <p:nvPr/>
            </p:nvSpPr>
            <p:spPr bwMode="auto">
              <a:xfrm>
                <a:off x="6333491" y="4386550"/>
                <a:ext cx="1525993" cy="96642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rnd">
                <a:solidFill>
                  <a:srgbClr val="002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sp>
            <p:nvSpPr>
              <p:cNvPr id="97" name="Oval 97">
                <a:extLst>
                  <a:ext uri="{FF2B5EF4-FFF2-40B4-BE49-F238E27FC236}">
                    <a16:creationId xmlns:a16="http://schemas.microsoft.com/office/drawing/2014/main" id="{28F7C3F6-FFB5-4A50-A699-F811152B0E78}"/>
                  </a:ext>
                </a:extLst>
              </p:cNvPr>
              <p:cNvSpPr/>
              <p:nvPr/>
            </p:nvSpPr>
            <p:spPr bwMode="auto">
              <a:xfrm>
                <a:off x="6716487" y="3156857"/>
                <a:ext cx="881742" cy="707572"/>
              </a:xfrm>
              <a:custGeom>
                <a:avLst/>
                <a:gdLst>
                  <a:gd name="connsiteX0" fmla="*/ 0 w 1023256"/>
                  <a:gd name="connsiteY0" fmla="*/ 511628 h 1023256"/>
                  <a:gd name="connsiteX1" fmla="*/ 511628 w 1023256"/>
                  <a:gd name="connsiteY1" fmla="*/ 0 h 1023256"/>
                  <a:gd name="connsiteX2" fmla="*/ 1023256 w 1023256"/>
                  <a:gd name="connsiteY2" fmla="*/ 511628 h 1023256"/>
                  <a:gd name="connsiteX3" fmla="*/ 511628 w 1023256"/>
                  <a:gd name="connsiteY3" fmla="*/ 1023256 h 1023256"/>
                  <a:gd name="connsiteX4" fmla="*/ 0 w 1023256"/>
                  <a:gd name="connsiteY4" fmla="*/ 511628 h 1023256"/>
                  <a:gd name="connsiteX0" fmla="*/ 511628 w 1023256"/>
                  <a:gd name="connsiteY0" fmla="*/ 1023256 h 1114696"/>
                  <a:gd name="connsiteX1" fmla="*/ 0 w 1023256"/>
                  <a:gd name="connsiteY1" fmla="*/ 511628 h 1114696"/>
                  <a:gd name="connsiteX2" fmla="*/ 511628 w 1023256"/>
                  <a:gd name="connsiteY2" fmla="*/ 0 h 1114696"/>
                  <a:gd name="connsiteX3" fmla="*/ 1023256 w 1023256"/>
                  <a:gd name="connsiteY3" fmla="*/ 511628 h 1114696"/>
                  <a:gd name="connsiteX4" fmla="*/ 603068 w 1023256"/>
                  <a:gd name="connsiteY4" fmla="*/ 1114696 h 1114696"/>
                  <a:gd name="connsiteX0" fmla="*/ 511628 w 1023256"/>
                  <a:gd name="connsiteY0" fmla="*/ 1023256 h 1023256"/>
                  <a:gd name="connsiteX1" fmla="*/ 0 w 1023256"/>
                  <a:gd name="connsiteY1" fmla="*/ 511628 h 1023256"/>
                  <a:gd name="connsiteX2" fmla="*/ 511628 w 1023256"/>
                  <a:gd name="connsiteY2" fmla="*/ 0 h 1023256"/>
                  <a:gd name="connsiteX3" fmla="*/ 1023256 w 1023256"/>
                  <a:gd name="connsiteY3" fmla="*/ 511628 h 1023256"/>
                  <a:gd name="connsiteX0" fmla="*/ 0 w 1023256"/>
                  <a:gd name="connsiteY0" fmla="*/ 511628 h 511628"/>
                  <a:gd name="connsiteX1" fmla="*/ 511628 w 1023256"/>
                  <a:gd name="connsiteY1" fmla="*/ 0 h 511628"/>
                  <a:gd name="connsiteX2" fmla="*/ 1023256 w 1023256"/>
                  <a:gd name="connsiteY2" fmla="*/ 511628 h 511628"/>
                </a:gdLst>
                <a:ahLst/>
                <a:cxnLst>
                  <a:cxn ang="0">
                    <a:pos x="connsiteX0" y="connsiteY0"/>
                  </a:cxn>
                  <a:cxn ang="0">
                    <a:pos x="connsiteX1" y="connsiteY1"/>
                  </a:cxn>
                  <a:cxn ang="0">
                    <a:pos x="connsiteX2" y="connsiteY2"/>
                  </a:cxn>
                </a:cxnLst>
                <a:rect l="l" t="t" r="r" b="b"/>
                <a:pathLst>
                  <a:path w="1023256" h="511628">
                    <a:moveTo>
                      <a:pt x="0" y="511628"/>
                    </a:moveTo>
                    <a:cubicBezTo>
                      <a:pt x="0" y="229064"/>
                      <a:pt x="229064" y="0"/>
                      <a:pt x="511628" y="0"/>
                    </a:cubicBezTo>
                    <a:cubicBezTo>
                      <a:pt x="794192" y="0"/>
                      <a:pt x="1023256" y="229064"/>
                      <a:pt x="1023256" y="511628"/>
                    </a:cubicBezTo>
                  </a:path>
                </a:pathLst>
              </a:custGeom>
              <a:noFill/>
              <a:ln w="12700" cap="rnd">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22A590CC-CFF6-46B0-B16E-9628E3B753BC}"/>
                  </a:ext>
                </a:extLst>
              </p:cNvPr>
              <p:cNvSpPr/>
              <p:nvPr/>
            </p:nvSpPr>
            <p:spPr bwMode="auto">
              <a:xfrm>
                <a:off x="7162800" y="3156857"/>
                <a:ext cx="881742" cy="707572"/>
              </a:xfrm>
              <a:custGeom>
                <a:avLst/>
                <a:gdLst>
                  <a:gd name="connsiteX0" fmla="*/ 0 w 1023256"/>
                  <a:gd name="connsiteY0" fmla="*/ 511628 h 1023256"/>
                  <a:gd name="connsiteX1" fmla="*/ 511628 w 1023256"/>
                  <a:gd name="connsiteY1" fmla="*/ 0 h 1023256"/>
                  <a:gd name="connsiteX2" fmla="*/ 1023256 w 1023256"/>
                  <a:gd name="connsiteY2" fmla="*/ 511628 h 1023256"/>
                  <a:gd name="connsiteX3" fmla="*/ 511628 w 1023256"/>
                  <a:gd name="connsiteY3" fmla="*/ 1023256 h 1023256"/>
                  <a:gd name="connsiteX4" fmla="*/ 0 w 1023256"/>
                  <a:gd name="connsiteY4" fmla="*/ 511628 h 1023256"/>
                  <a:gd name="connsiteX0" fmla="*/ 511628 w 1023256"/>
                  <a:gd name="connsiteY0" fmla="*/ 1023256 h 1114696"/>
                  <a:gd name="connsiteX1" fmla="*/ 0 w 1023256"/>
                  <a:gd name="connsiteY1" fmla="*/ 511628 h 1114696"/>
                  <a:gd name="connsiteX2" fmla="*/ 511628 w 1023256"/>
                  <a:gd name="connsiteY2" fmla="*/ 0 h 1114696"/>
                  <a:gd name="connsiteX3" fmla="*/ 1023256 w 1023256"/>
                  <a:gd name="connsiteY3" fmla="*/ 511628 h 1114696"/>
                  <a:gd name="connsiteX4" fmla="*/ 603068 w 1023256"/>
                  <a:gd name="connsiteY4" fmla="*/ 1114696 h 1114696"/>
                  <a:gd name="connsiteX0" fmla="*/ 511628 w 1023256"/>
                  <a:gd name="connsiteY0" fmla="*/ 1023256 h 1023256"/>
                  <a:gd name="connsiteX1" fmla="*/ 0 w 1023256"/>
                  <a:gd name="connsiteY1" fmla="*/ 511628 h 1023256"/>
                  <a:gd name="connsiteX2" fmla="*/ 511628 w 1023256"/>
                  <a:gd name="connsiteY2" fmla="*/ 0 h 1023256"/>
                  <a:gd name="connsiteX3" fmla="*/ 1023256 w 1023256"/>
                  <a:gd name="connsiteY3" fmla="*/ 511628 h 1023256"/>
                  <a:gd name="connsiteX0" fmla="*/ 0 w 1023256"/>
                  <a:gd name="connsiteY0" fmla="*/ 511628 h 511628"/>
                  <a:gd name="connsiteX1" fmla="*/ 511628 w 1023256"/>
                  <a:gd name="connsiteY1" fmla="*/ 0 h 511628"/>
                  <a:gd name="connsiteX2" fmla="*/ 1023256 w 1023256"/>
                  <a:gd name="connsiteY2" fmla="*/ 511628 h 511628"/>
                </a:gdLst>
                <a:ahLst/>
                <a:cxnLst>
                  <a:cxn ang="0">
                    <a:pos x="connsiteX0" y="connsiteY0"/>
                  </a:cxn>
                  <a:cxn ang="0">
                    <a:pos x="connsiteX1" y="connsiteY1"/>
                  </a:cxn>
                  <a:cxn ang="0">
                    <a:pos x="connsiteX2" y="connsiteY2"/>
                  </a:cxn>
                </a:cxnLst>
                <a:rect l="l" t="t" r="r" b="b"/>
                <a:pathLst>
                  <a:path w="1023256" h="511628">
                    <a:moveTo>
                      <a:pt x="0" y="511628"/>
                    </a:moveTo>
                    <a:cubicBezTo>
                      <a:pt x="0" y="229064"/>
                      <a:pt x="229064" y="0"/>
                      <a:pt x="511628" y="0"/>
                    </a:cubicBezTo>
                    <a:cubicBezTo>
                      <a:pt x="794192" y="0"/>
                      <a:pt x="1023256" y="229064"/>
                      <a:pt x="1023256" y="511628"/>
                    </a:cubicBezTo>
                  </a:path>
                </a:pathLst>
              </a:custGeom>
              <a:noFill/>
              <a:ln w="12700" cap="rnd">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6032F07D-4BE6-4587-9E46-4FD074A861C8}"/>
              </a:ext>
            </a:extLst>
          </p:cNvPr>
          <p:cNvGrpSpPr/>
          <p:nvPr/>
        </p:nvGrpSpPr>
        <p:grpSpPr>
          <a:xfrm>
            <a:off x="8698929" y="2665470"/>
            <a:ext cx="1554726" cy="1432281"/>
            <a:chOff x="8698929" y="2665470"/>
            <a:chExt cx="1554726" cy="1432281"/>
          </a:xfrm>
        </p:grpSpPr>
        <p:sp>
          <p:nvSpPr>
            <p:cNvPr id="99" name="Rectangle 98">
              <a:extLst>
                <a:ext uri="{FF2B5EF4-FFF2-40B4-BE49-F238E27FC236}">
                  <a16:creationId xmlns:a16="http://schemas.microsoft.com/office/drawing/2014/main" id="{BCF71C43-7C35-4A32-86FF-3E8020633586}"/>
                </a:ext>
              </a:extLst>
            </p:cNvPr>
            <p:cNvSpPr/>
            <p:nvPr/>
          </p:nvSpPr>
          <p:spPr>
            <a:xfrm>
              <a:off x="8698929" y="3169358"/>
              <a:ext cx="1554726" cy="928393"/>
            </a:xfrm>
            <a:prstGeom prst="rect">
              <a:avLst/>
            </a:prstGeom>
          </p:spPr>
          <p:txBody>
            <a:bodyPr wrap="square">
              <a:spAutoFit/>
            </a:bodyPr>
            <a:lstStyle/>
            <a:p>
              <a:pPr algn="ctr" defTabSz="914192">
                <a:spcBef>
                  <a:spcPts val="400"/>
                </a:spcBef>
                <a:buClr>
                  <a:srgbClr val="0078D7"/>
                </a:buClr>
                <a:buSzPct val="90000"/>
                <a:defRPr/>
              </a:pPr>
              <a:r>
                <a:rPr lang="en-US" sz="1400">
                  <a:gradFill>
                    <a:gsLst>
                      <a:gs pos="2917">
                        <a:srgbClr val="002050"/>
                      </a:gs>
                      <a:gs pos="30000">
                        <a:srgbClr val="002050"/>
                      </a:gs>
                    </a:gsLst>
                    <a:lin ang="5400000" scaled="0"/>
                  </a:gradFill>
                  <a:latin typeface="Segoe UI Semibold" panose="020B0702040204020203" pitchFamily="34" charset="0"/>
                  <a:ea typeface="Segoe UI" charset="0"/>
                  <a:cs typeface="Segoe UI Semibold" panose="020B0702040204020203" pitchFamily="34" charset="0"/>
                </a:rPr>
                <a:t>Packaged</a:t>
              </a:r>
            </a:p>
            <a:p>
              <a:pPr algn="ctr" defTabSz="914192">
                <a:spcBef>
                  <a:spcPts val="400"/>
                </a:spcBef>
                <a:buClr>
                  <a:srgbClr val="0078D7"/>
                </a:buClr>
                <a:buSzPct val="90000"/>
                <a:defRPr/>
              </a:pPr>
              <a:r>
                <a:rPr lang="en-US" sz="1200">
                  <a:gradFill>
                    <a:gsLst>
                      <a:gs pos="2917">
                        <a:srgbClr val="353535"/>
                      </a:gs>
                      <a:gs pos="30000">
                        <a:srgbClr val="353535"/>
                      </a:gs>
                    </a:gsLst>
                    <a:lin ang="5400000" scaled="0"/>
                  </a:gradFill>
                  <a:latin typeface="Segoe UI" charset="0"/>
                  <a:cs typeface="Segoe UI" charset="0"/>
                </a:rPr>
                <a:t>Be a commercially available, packaged third-party solution</a:t>
              </a:r>
            </a:p>
          </p:txBody>
        </p:sp>
        <p:grpSp>
          <p:nvGrpSpPr>
            <p:cNvPr id="100" name="Group 99">
              <a:extLst>
                <a:ext uri="{FF2B5EF4-FFF2-40B4-BE49-F238E27FC236}">
                  <a16:creationId xmlns:a16="http://schemas.microsoft.com/office/drawing/2014/main" id="{FC69B802-5DA8-4FEA-BA6F-67BC5655294B}"/>
                </a:ext>
              </a:extLst>
            </p:cNvPr>
            <p:cNvGrpSpPr/>
            <p:nvPr/>
          </p:nvGrpSpPr>
          <p:grpSpPr>
            <a:xfrm>
              <a:off x="9251907" y="2665470"/>
              <a:ext cx="448770" cy="448126"/>
              <a:chOff x="-2627313" y="-174625"/>
              <a:chExt cx="2216150" cy="2212975"/>
            </a:xfrm>
          </p:grpSpPr>
          <p:sp>
            <p:nvSpPr>
              <p:cNvPr id="101" name="Freeform 5">
                <a:extLst>
                  <a:ext uri="{FF2B5EF4-FFF2-40B4-BE49-F238E27FC236}">
                    <a16:creationId xmlns:a16="http://schemas.microsoft.com/office/drawing/2014/main" id="{940DAC26-21D7-4C2F-9A74-69F5C0E5F901}"/>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102" name="Freeform 6">
                <a:extLst>
                  <a:ext uri="{FF2B5EF4-FFF2-40B4-BE49-F238E27FC236}">
                    <a16:creationId xmlns:a16="http://schemas.microsoft.com/office/drawing/2014/main" id="{E23C74DE-CD15-4558-80BB-62F8FFFF6030}"/>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103" name="Line 7">
                <a:extLst>
                  <a:ext uri="{FF2B5EF4-FFF2-40B4-BE49-F238E27FC236}">
                    <a16:creationId xmlns:a16="http://schemas.microsoft.com/office/drawing/2014/main" id="{FD2600EF-02AE-4DC4-8A84-42E4CE2CB01B}"/>
                  </a:ext>
                </a:extLst>
              </p:cNvPr>
              <p:cNvSpPr>
                <a:spLocks noChangeShapeType="1"/>
              </p:cNvSpPr>
              <p:nvPr/>
            </p:nvSpPr>
            <p:spPr bwMode="auto">
              <a:xfrm>
                <a:off x="-1882775" y="568325"/>
                <a:ext cx="0" cy="1470025"/>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104" name="Line 8">
                <a:extLst>
                  <a:ext uri="{FF2B5EF4-FFF2-40B4-BE49-F238E27FC236}">
                    <a16:creationId xmlns:a16="http://schemas.microsoft.com/office/drawing/2014/main" id="{9EFB2E68-A85D-42A9-8564-FA662B26882D}"/>
                  </a:ext>
                </a:extLst>
              </p:cNvPr>
              <p:cNvSpPr>
                <a:spLocks noChangeShapeType="1"/>
              </p:cNvSpPr>
              <p:nvPr/>
            </p:nvSpPr>
            <p:spPr bwMode="auto">
              <a:xfrm>
                <a:off x="-1900238" y="-174625"/>
                <a:ext cx="762000" cy="74295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sp>
            <p:nvSpPr>
              <p:cNvPr id="105" name="Line 9">
                <a:extLst>
                  <a:ext uri="{FF2B5EF4-FFF2-40B4-BE49-F238E27FC236}">
                    <a16:creationId xmlns:a16="http://schemas.microsoft.com/office/drawing/2014/main" id="{D80B51FE-7441-4552-8105-6947886610A6}"/>
                  </a:ext>
                </a:extLst>
              </p:cNvPr>
              <p:cNvSpPr>
                <a:spLocks noChangeShapeType="1"/>
              </p:cNvSpPr>
              <p:nvPr/>
            </p:nvSpPr>
            <p:spPr bwMode="auto">
              <a:xfrm>
                <a:off x="-1536700" y="188912"/>
                <a:ext cx="744537"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505050"/>
                  </a:solidFill>
                  <a:latin typeface="Segoe UI"/>
                </a:endParaRPr>
              </a:p>
            </p:txBody>
          </p:sp>
        </p:grpSp>
      </p:grpSp>
      <p:grpSp>
        <p:nvGrpSpPr>
          <p:cNvPr id="8" name="Group 7">
            <a:extLst>
              <a:ext uri="{FF2B5EF4-FFF2-40B4-BE49-F238E27FC236}">
                <a16:creationId xmlns:a16="http://schemas.microsoft.com/office/drawing/2014/main" id="{97A5B8B8-D4BA-46ED-9174-8086D76F8229}"/>
              </a:ext>
            </a:extLst>
          </p:cNvPr>
          <p:cNvGrpSpPr/>
          <p:nvPr/>
        </p:nvGrpSpPr>
        <p:grpSpPr>
          <a:xfrm>
            <a:off x="6461245" y="4545374"/>
            <a:ext cx="2496142" cy="1429880"/>
            <a:chOff x="6461245" y="4545374"/>
            <a:chExt cx="2496142" cy="1429880"/>
          </a:xfrm>
        </p:grpSpPr>
        <p:sp>
          <p:nvSpPr>
            <p:cNvPr id="106" name="Rectangle 105">
              <a:extLst>
                <a:ext uri="{FF2B5EF4-FFF2-40B4-BE49-F238E27FC236}">
                  <a16:creationId xmlns:a16="http://schemas.microsoft.com/office/drawing/2014/main" id="{C47913D5-65AD-4AA1-8289-F31DA1517897}"/>
                </a:ext>
              </a:extLst>
            </p:cNvPr>
            <p:cNvSpPr/>
            <p:nvPr/>
          </p:nvSpPr>
          <p:spPr>
            <a:xfrm>
              <a:off x="6461245" y="5046861"/>
              <a:ext cx="2496142" cy="928393"/>
            </a:xfrm>
            <a:prstGeom prst="rect">
              <a:avLst/>
            </a:prstGeom>
          </p:spPr>
          <p:txBody>
            <a:bodyPr wrap="square">
              <a:spAutoFit/>
            </a:bodyPr>
            <a:lstStyle/>
            <a:p>
              <a:pPr algn="ctr" defTabSz="914192">
                <a:spcBef>
                  <a:spcPts val="400"/>
                </a:spcBef>
                <a:buClr>
                  <a:srgbClr val="0078D7"/>
                </a:buClr>
                <a:buSzPct val="90000"/>
                <a:defRPr/>
              </a:pPr>
              <a:r>
                <a:rPr lang="en-US" sz="140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Repeatable</a:t>
              </a:r>
            </a:p>
            <a:p>
              <a:pPr algn="ctr" defTabSz="914192">
                <a:spcBef>
                  <a:spcPts val="400"/>
                </a:spcBef>
                <a:buClr>
                  <a:srgbClr val="0078D7"/>
                </a:buClr>
                <a:buSzPct val="90000"/>
                <a:defRPr/>
              </a:pPr>
              <a:r>
                <a:rPr lang="en-US" sz="1200" dirty="0">
                  <a:gradFill>
                    <a:gsLst>
                      <a:gs pos="2917">
                        <a:srgbClr val="353535"/>
                      </a:gs>
                      <a:gs pos="30000">
                        <a:srgbClr val="353535"/>
                      </a:gs>
                    </a:gsLst>
                    <a:lin ang="5400000" scaled="0"/>
                  </a:gradFill>
                  <a:latin typeface="Segoe UI" charset="0"/>
                  <a:cs typeface="Segoe UI" charset="0"/>
                </a:rPr>
                <a:t>Include more than 50% repeatable IP code running on Azure or via ISV Cloud Embed</a:t>
              </a:r>
            </a:p>
          </p:txBody>
        </p:sp>
        <p:grpSp>
          <p:nvGrpSpPr>
            <p:cNvPr id="107" name="Group 106">
              <a:extLst>
                <a:ext uri="{FF2B5EF4-FFF2-40B4-BE49-F238E27FC236}">
                  <a16:creationId xmlns:a16="http://schemas.microsoft.com/office/drawing/2014/main" id="{E99CB9B7-D3C3-453C-8867-0BD2C9307F07}"/>
                </a:ext>
              </a:extLst>
            </p:cNvPr>
            <p:cNvGrpSpPr/>
            <p:nvPr/>
          </p:nvGrpSpPr>
          <p:grpSpPr>
            <a:xfrm>
              <a:off x="7471505" y="4545374"/>
              <a:ext cx="475621" cy="475618"/>
              <a:chOff x="5857874" y="904874"/>
              <a:chExt cx="1641475" cy="1641475"/>
            </a:xfrm>
          </p:grpSpPr>
          <p:sp>
            <p:nvSpPr>
              <p:cNvPr id="108" name="Freeform 1060">
                <a:extLst>
                  <a:ext uri="{FF2B5EF4-FFF2-40B4-BE49-F238E27FC236}">
                    <a16:creationId xmlns:a16="http://schemas.microsoft.com/office/drawing/2014/main" id="{760B15A4-22C9-4FCD-ABE6-483EE00A5359}"/>
                  </a:ext>
                </a:extLst>
              </p:cNvPr>
              <p:cNvSpPr/>
              <p:nvPr/>
            </p:nvSpPr>
            <p:spPr bwMode="auto">
              <a:xfrm>
                <a:off x="6676005" y="942721"/>
                <a:ext cx="222195" cy="363595"/>
              </a:xfrm>
              <a:custGeom>
                <a:avLst/>
                <a:gdLst>
                  <a:gd name="connsiteX0" fmla="*/ 104154 w 222195"/>
                  <a:gd name="connsiteY0" fmla="*/ 0 h 363595"/>
                  <a:gd name="connsiteX1" fmla="*/ 222195 w 222195"/>
                  <a:gd name="connsiteY1" fmla="*/ 111875 h 363595"/>
                  <a:gd name="connsiteX2" fmla="*/ 222195 w 222195"/>
                  <a:gd name="connsiteY2" fmla="*/ 244727 h 363595"/>
                  <a:gd name="connsiteX3" fmla="*/ 104154 w 222195"/>
                  <a:gd name="connsiteY3" fmla="*/ 363595 h 363595"/>
                  <a:gd name="connsiteX4" fmla="*/ 0 w 222195"/>
                  <a:gd name="connsiteY4" fmla="*/ 244727 h 363595"/>
                  <a:gd name="connsiteX5" fmla="*/ 0 w 222195"/>
                  <a:gd name="connsiteY5" fmla="*/ 111875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48946"/>
                      <a:pt x="222195" y="111875"/>
                    </a:cubicBezTo>
                    <a:cubicBezTo>
                      <a:pt x="222195" y="111875"/>
                      <a:pt x="222195" y="111875"/>
                      <a:pt x="222195" y="244727"/>
                    </a:cubicBezTo>
                    <a:cubicBezTo>
                      <a:pt x="222195" y="300665"/>
                      <a:pt x="173590" y="363595"/>
                      <a:pt x="104154" y="363595"/>
                    </a:cubicBezTo>
                    <a:cubicBezTo>
                      <a:pt x="48605" y="363595"/>
                      <a:pt x="0" y="300665"/>
                      <a:pt x="0" y="244727"/>
                    </a:cubicBezTo>
                    <a:cubicBezTo>
                      <a:pt x="0" y="244727"/>
                      <a:pt x="0" y="244727"/>
                      <a:pt x="0" y="111875"/>
                    </a:cubicBezTo>
                    <a:cubicBezTo>
                      <a:pt x="0" y="48946"/>
                      <a:pt x="48605" y="0"/>
                      <a:pt x="104154" y="0"/>
                    </a:cubicBez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09" name="Freeform 1061">
                <a:extLst>
                  <a:ext uri="{FF2B5EF4-FFF2-40B4-BE49-F238E27FC236}">
                    <a16:creationId xmlns:a16="http://schemas.microsoft.com/office/drawing/2014/main" id="{DD879508-FCE6-40CF-9D2D-2DC3F0CB4AB6}"/>
                  </a:ext>
                </a:extLst>
              </p:cNvPr>
              <p:cNvSpPr/>
              <p:nvPr/>
            </p:nvSpPr>
            <p:spPr bwMode="auto">
              <a:xfrm>
                <a:off x="6019393" y="1033883"/>
                <a:ext cx="222320" cy="272432"/>
              </a:xfrm>
              <a:custGeom>
                <a:avLst/>
                <a:gdLst>
                  <a:gd name="connsiteX0" fmla="*/ 217753 w 222320"/>
                  <a:gd name="connsiteY0" fmla="*/ 0 h 272432"/>
                  <a:gd name="connsiteX1" fmla="*/ 222320 w 222320"/>
                  <a:gd name="connsiteY1" fmla="*/ 20712 h 272432"/>
                  <a:gd name="connsiteX2" fmla="*/ 222320 w 222320"/>
                  <a:gd name="connsiteY2" fmla="*/ 153564 h 272432"/>
                  <a:gd name="connsiteX3" fmla="*/ 103647 w 222320"/>
                  <a:gd name="connsiteY3" fmla="*/ 272432 h 272432"/>
                  <a:gd name="connsiteX4" fmla="*/ 18133 w 222320"/>
                  <a:gd name="connsiteY4" fmla="*/ 233975 h 272432"/>
                  <a:gd name="connsiteX5" fmla="*/ 0 w 222320"/>
                  <a:gd name="connsiteY5" fmla="*/ 205596 h 272432"/>
                  <a:gd name="connsiteX6" fmla="*/ 79423 w 222320"/>
                  <a:gd name="connsiteY6" fmla="*/ 109335 h 272432"/>
                  <a:gd name="connsiteX7" fmla="*/ 200757 w 222320"/>
                  <a:gd name="connsiteY7" fmla="*/ 9225 h 272432"/>
                  <a:gd name="connsiteX8" fmla="*/ 217753 w 222320"/>
                  <a:gd name="connsiteY8" fmla="*/ 0 h 27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20" h="272432">
                    <a:moveTo>
                      <a:pt x="217753" y="0"/>
                    </a:moveTo>
                    <a:lnTo>
                      <a:pt x="222320" y="20712"/>
                    </a:lnTo>
                    <a:cubicBezTo>
                      <a:pt x="222320" y="20712"/>
                      <a:pt x="222320" y="20712"/>
                      <a:pt x="222320" y="153564"/>
                    </a:cubicBezTo>
                    <a:cubicBezTo>
                      <a:pt x="222320" y="209502"/>
                      <a:pt x="166474" y="272432"/>
                      <a:pt x="103647" y="272432"/>
                    </a:cubicBezTo>
                    <a:cubicBezTo>
                      <a:pt x="68744" y="272432"/>
                      <a:pt x="39075" y="256700"/>
                      <a:pt x="18133" y="233975"/>
                    </a:cubicBezTo>
                    <a:lnTo>
                      <a:pt x="0" y="205596"/>
                    </a:lnTo>
                    <a:lnTo>
                      <a:pt x="79423" y="109335"/>
                    </a:lnTo>
                    <a:cubicBezTo>
                      <a:pt x="116513" y="72244"/>
                      <a:pt x="157141" y="38691"/>
                      <a:pt x="200757" y="9225"/>
                    </a:cubicBezTo>
                    <a:lnTo>
                      <a:pt x="217753" y="0"/>
                    </a:ln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0" name="Freeform 1062">
                <a:extLst>
                  <a:ext uri="{FF2B5EF4-FFF2-40B4-BE49-F238E27FC236}">
                    <a16:creationId xmlns:a16="http://schemas.microsoft.com/office/drawing/2014/main" id="{061A1A0A-7C41-499D-A4DA-8481A8F7653C}"/>
                  </a:ext>
                </a:extLst>
              </p:cNvPr>
              <p:cNvSpPr/>
              <p:nvPr/>
            </p:nvSpPr>
            <p:spPr bwMode="auto">
              <a:xfrm>
                <a:off x="5858690" y="1558812"/>
                <a:ext cx="160825" cy="358544"/>
              </a:xfrm>
              <a:custGeom>
                <a:avLst/>
                <a:gdLst>
                  <a:gd name="connsiteX0" fmla="*/ 44678 w 160825"/>
                  <a:gd name="connsiteY0" fmla="*/ 0 h 358544"/>
                  <a:gd name="connsiteX1" fmla="*/ 160825 w 160825"/>
                  <a:gd name="connsiteY1" fmla="*/ 110321 h 358544"/>
                  <a:gd name="connsiteX2" fmla="*/ 160825 w 160825"/>
                  <a:gd name="connsiteY2" fmla="*/ 241328 h 358544"/>
                  <a:gd name="connsiteX3" fmla="*/ 44678 w 160825"/>
                  <a:gd name="connsiteY3" fmla="*/ 358544 h 358544"/>
                  <a:gd name="connsiteX4" fmla="*/ 22817 w 160825"/>
                  <a:gd name="connsiteY4" fmla="*/ 353309 h 358544"/>
                  <a:gd name="connsiteX5" fmla="*/ 16656 w 160825"/>
                  <a:gd name="connsiteY5" fmla="*/ 329348 h 358544"/>
                  <a:gd name="connsiteX6" fmla="*/ 0 w 160825"/>
                  <a:gd name="connsiteY6" fmla="*/ 164121 h 358544"/>
                  <a:gd name="connsiteX7" fmla="*/ 4233 w 160825"/>
                  <a:gd name="connsiteY7" fmla="*/ 80297 h 358544"/>
                  <a:gd name="connsiteX8" fmla="*/ 15632 w 160825"/>
                  <a:gd name="connsiteY8" fmla="*/ 5607 h 358544"/>
                  <a:gd name="connsiteX9" fmla="*/ 44678 w 160825"/>
                  <a:gd name="connsiteY9"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25" h="358544">
                    <a:moveTo>
                      <a:pt x="44678" y="0"/>
                    </a:moveTo>
                    <a:cubicBezTo>
                      <a:pt x="113000" y="0"/>
                      <a:pt x="160825" y="48266"/>
                      <a:pt x="160825" y="110321"/>
                    </a:cubicBezTo>
                    <a:cubicBezTo>
                      <a:pt x="160825" y="110321"/>
                      <a:pt x="160825" y="110321"/>
                      <a:pt x="160825" y="241328"/>
                    </a:cubicBezTo>
                    <a:cubicBezTo>
                      <a:pt x="160825" y="296488"/>
                      <a:pt x="113000" y="358544"/>
                      <a:pt x="44678" y="358544"/>
                    </a:cubicBezTo>
                    <a:lnTo>
                      <a:pt x="22817" y="353309"/>
                    </a:lnTo>
                    <a:lnTo>
                      <a:pt x="16656" y="329348"/>
                    </a:lnTo>
                    <a:cubicBezTo>
                      <a:pt x="5735" y="275978"/>
                      <a:pt x="0" y="220719"/>
                      <a:pt x="0" y="164121"/>
                    </a:cubicBezTo>
                    <a:cubicBezTo>
                      <a:pt x="0" y="135822"/>
                      <a:pt x="1434" y="107858"/>
                      <a:pt x="4233" y="80297"/>
                    </a:cubicBezTo>
                    <a:lnTo>
                      <a:pt x="15632" y="5607"/>
                    </a:lnTo>
                    <a:lnTo>
                      <a:pt x="44678" y="0"/>
                    </a:ln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1" name="Freeform 1063">
                <a:extLst>
                  <a:ext uri="{FF2B5EF4-FFF2-40B4-BE49-F238E27FC236}">
                    <a16:creationId xmlns:a16="http://schemas.microsoft.com/office/drawing/2014/main" id="{739D2E93-9C05-4AB1-9B4B-7DC3B10F6D8F}"/>
                  </a:ext>
                </a:extLst>
              </p:cNvPr>
              <p:cNvSpPr/>
              <p:nvPr/>
            </p:nvSpPr>
            <p:spPr bwMode="auto">
              <a:xfrm>
                <a:off x="6458858"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2" name="Freeform 1064">
                <a:extLst>
                  <a:ext uri="{FF2B5EF4-FFF2-40B4-BE49-F238E27FC236}">
                    <a16:creationId xmlns:a16="http://schemas.microsoft.com/office/drawing/2014/main" id="{0B43D1BE-2EAC-45E8-9E7D-EF4C7019593D}"/>
                  </a:ext>
                </a:extLst>
              </p:cNvPr>
              <p:cNvSpPr/>
              <p:nvPr/>
            </p:nvSpPr>
            <p:spPr bwMode="auto">
              <a:xfrm>
                <a:off x="7120399"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3" name="Freeform 1065">
                <a:extLst>
                  <a:ext uri="{FF2B5EF4-FFF2-40B4-BE49-F238E27FC236}">
                    <a16:creationId xmlns:a16="http://schemas.microsoft.com/office/drawing/2014/main" id="{719291E3-F20A-479D-8223-A3B071DB41F5}"/>
                  </a:ext>
                </a:extLst>
              </p:cNvPr>
              <p:cNvSpPr/>
              <p:nvPr/>
            </p:nvSpPr>
            <p:spPr bwMode="auto">
              <a:xfrm>
                <a:off x="6018357" y="2139552"/>
                <a:ext cx="223356" cy="271929"/>
              </a:xfrm>
              <a:custGeom>
                <a:avLst/>
                <a:gdLst>
                  <a:gd name="connsiteX0" fmla="*/ 104683 w 223356"/>
                  <a:gd name="connsiteY0" fmla="*/ 0 h 271929"/>
                  <a:gd name="connsiteX1" fmla="*/ 223356 w 223356"/>
                  <a:gd name="connsiteY1" fmla="*/ 118868 h 271929"/>
                  <a:gd name="connsiteX2" fmla="*/ 223356 w 223356"/>
                  <a:gd name="connsiteY2" fmla="*/ 244728 h 271929"/>
                  <a:gd name="connsiteX3" fmla="*/ 217863 w 223356"/>
                  <a:gd name="connsiteY3" fmla="*/ 271929 h 271929"/>
                  <a:gd name="connsiteX4" fmla="*/ 201793 w 223356"/>
                  <a:gd name="connsiteY4" fmla="*/ 263207 h 271929"/>
                  <a:gd name="connsiteX5" fmla="*/ 80459 w 223356"/>
                  <a:gd name="connsiteY5" fmla="*/ 163097 h 271929"/>
                  <a:gd name="connsiteX6" fmla="*/ 0 w 223356"/>
                  <a:gd name="connsiteY6" fmla="*/ 65579 h 271929"/>
                  <a:gd name="connsiteX7" fmla="*/ 19169 w 223356"/>
                  <a:gd name="connsiteY7" fmla="*/ 35835 h 271929"/>
                  <a:gd name="connsiteX8" fmla="*/ 104683 w 223356"/>
                  <a:gd name="connsiteY8" fmla="*/ 0 h 27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356" h="271929">
                    <a:moveTo>
                      <a:pt x="104683" y="0"/>
                    </a:moveTo>
                    <a:cubicBezTo>
                      <a:pt x="167510" y="0"/>
                      <a:pt x="223356" y="55938"/>
                      <a:pt x="223356" y="118868"/>
                    </a:cubicBezTo>
                    <a:cubicBezTo>
                      <a:pt x="223356" y="118868"/>
                      <a:pt x="223356" y="118868"/>
                      <a:pt x="223356" y="244728"/>
                    </a:cubicBezTo>
                    <a:lnTo>
                      <a:pt x="217863" y="271929"/>
                    </a:lnTo>
                    <a:lnTo>
                      <a:pt x="201793" y="263207"/>
                    </a:lnTo>
                    <a:cubicBezTo>
                      <a:pt x="158177" y="233741"/>
                      <a:pt x="117549" y="200188"/>
                      <a:pt x="80459" y="163097"/>
                    </a:cubicBezTo>
                    <a:lnTo>
                      <a:pt x="0" y="65579"/>
                    </a:lnTo>
                    <a:lnTo>
                      <a:pt x="19169" y="35835"/>
                    </a:lnTo>
                    <a:cubicBezTo>
                      <a:pt x="40111" y="13985"/>
                      <a:pt x="69780" y="0"/>
                      <a:pt x="104683" y="0"/>
                    </a:cubicBez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4" name="Freeform 1066">
                <a:extLst>
                  <a:ext uri="{FF2B5EF4-FFF2-40B4-BE49-F238E27FC236}">
                    <a16:creationId xmlns:a16="http://schemas.microsoft.com/office/drawing/2014/main" id="{87B0FBB8-19E6-4B08-8299-4B3D31BCF864}"/>
                  </a:ext>
                </a:extLst>
              </p:cNvPr>
              <p:cNvSpPr/>
              <p:nvPr/>
            </p:nvSpPr>
            <p:spPr bwMode="auto">
              <a:xfrm>
                <a:off x="6676005" y="2139552"/>
                <a:ext cx="222195" cy="363595"/>
              </a:xfrm>
              <a:custGeom>
                <a:avLst/>
                <a:gdLst>
                  <a:gd name="connsiteX0" fmla="*/ 104154 w 222195"/>
                  <a:gd name="connsiteY0" fmla="*/ 0 h 363595"/>
                  <a:gd name="connsiteX1" fmla="*/ 222195 w 222195"/>
                  <a:gd name="connsiteY1" fmla="*/ 118868 h 363595"/>
                  <a:gd name="connsiteX2" fmla="*/ 222195 w 222195"/>
                  <a:gd name="connsiteY2" fmla="*/ 244728 h 363595"/>
                  <a:gd name="connsiteX3" fmla="*/ 104154 w 222195"/>
                  <a:gd name="connsiteY3" fmla="*/ 363595 h 363595"/>
                  <a:gd name="connsiteX4" fmla="*/ 0 w 222195"/>
                  <a:gd name="connsiteY4" fmla="*/ 244728 h 363595"/>
                  <a:gd name="connsiteX5" fmla="*/ 0 w 222195"/>
                  <a:gd name="connsiteY5" fmla="*/ 118868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55938"/>
                      <a:pt x="222195" y="118868"/>
                    </a:cubicBezTo>
                    <a:cubicBezTo>
                      <a:pt x="222195" y="118868"/>
                      <a:pt x="222195" y="118868"/>
                      <a:pt x="222195" y="244728"/>
                    </a:cubicBezTo>
                    <a:cubicBezTo>
                      <a:pt x="222195" y="314650"/>
                      <a:pt x="173590" y="363595"/>
                      <a:pt x="104154" y="363595"/>
                    </a:cubicBezTo>
                    <a:cubicBezTo>
                      <a:pt x="48605" y="363595"/>
                      <a:pt x="0" y="314650"/>
                      <a:pt x="0" y="244728"/>
                    </a:cubicBezTo>
                    <a:cubicBezTo>
                      <a:pt x="0" y="244728"/>
                      <a:pt x="0" y="244728"/>
                      <a:pt x="0" y="118868"/>
                    </a:cubicBezTo>
                    <a:cubicBezTo>
                      <a:pt x="0" y="55938"/>
                      <a:pt x="48605" y="0"/>
                      <a:pt x="104154" y="0"/>
                    </a:cubicBez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sp>
            <p:nvSpPr>
              <p:cNvPr id="115" name="Freeform 22">
                <a:extLst>
                  <a:ext uri="{FF2B5EF4-FFF2-40B4-BE49-F238E27FC236}">
                    <a16:creationId xmlns:a16="http://schemas.microsoft.com/office/drawing/2014/main" id="{DABE610D-B4F0-4724-AE23-8BE888DDDD1B}"/>
                  </a:ext>
                </a:extLst>
              </p:cNvPr>
              <p:cNvSpPr>
                <a:spLocks/>
              </p:cNvSpPr>
              <p:nvPr/>
            </p:nvSpPr>
            <p:spPr bwMode="auto">
              <a:xfrm>
                <a:off x="6458858" y="942720"/>
                <a:ext cx="0" cy="35854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116" name="Freeform 23">
                <a:extLst>
                  <a:ext uri="{FF2B5EF4-FFF2-40B4-BE49-F238E27FC236}">
                    <a16:creationId xmlns:a16="http://schemas.microsoft.com/office/drawing/2014/main" id="{E767FC16-19C7-4D6A-A3A6-BFBB2B1C3A98}"/>
                  </a:ext>
                </a:extLst>
              </p:cNvPr>
              <p:cNvSpPr>
                <a:spLocks/>
              </p:cNvSpPr>
              <p:nvPr/>
            </p:nvSpPr>
            <p:spPr bwMode="auto">
              <a:xfrm>
                <a:off x="7125480" y="1035050"/>
                <a:ext cx="46845" cy="26621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117" name="Freeform 28">
                <a:extLst>
                  <a:ext uri="{FF2B5EF4-FFF2-40B4-BE49-F238E27FC236}">
                    <a16:creationId xmlns:a16="http://schemas.microsoft.com/office/drawing/2014/main" id="{2F5E4DCC-56FA-423B-9B39-736308A8FAF0}"/>
                  </a:ext>
                </a:extLst>
              </p:cNvPr>
              <p:cNvSpPr>
                <a:spLocks/>
              </p:cNvSpPr>
              <p:nvPr/>
            </p:nvSpPr>
            <p:spPr bwMode="auto">
              <a:xfrm>
                <a:off x="6458858" y="2139551"/>
                <a:ext cx="0" cy="363595"/>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118" name="Freeform 29">
                <a:extLst>
                  <a:ext uri="{FF2B5EF4-FFF2-40B4-BE49-F238E27FC236}">
                    <a16:creationId xmlns:a16="http://schemas.microsoft.com/office/drawing/2014/main" id="{F72ED651-97D1-4972-B74D-7B6C8D57BB1D}"/>
                  </a:ext>
                </a:extLst>
              </p:cNvPr>
              <p:cNvSpPr>
                <a:spLocks/>
              </p:cNvSpPr>
              <p:nvPr/>
            </p:nvSpPr>
            <p:spPr bwMode="auto">
              <a:xfrm>
                <a:off x="7120398" y="2139552"/>
                <a:ext cx="118601" cy="27662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119" name="Freeform 33">
                <a:extLst>
                  <a:ext uri="{FF2B5EF4-FFF2-40B4-BE49-F238E27FC236}">
                    <a16:creationId xmlns:a16="http://schemas.microsoft.com/office/drawing/2014/main" id="{48E584AB-7719-43F9-8906-7623AFE95A96}"/>
                  </a:ext>
                </a:extLst>
              </p:cNvPr>
              <p:cNvSpPr>
                <a:spLocks/>
              </p:cNvSpPr>
              <p:nvPr/>
            </p:nvSpPr>
            <p:spPr bwMode="auto">
              <a:xfrm>
                <a:off x="624171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120" name="Freeform 34">
                <a:extLst>
                  <a:ext uri="{FF2B5EF4-FFF2-40B4-BE49-F238E27FC236}">
                    <a16:creationId xmlns:a16="http://schemas.microsoft.com/office/drawing/2014/main" id="{BC360FD2-9CE1-4AA3-9A79-2BFCABF8F27A}"/>
                  </a:ext>
                </a:extLst>
              </p:cNvPr>
              <p:cNvSpPr>
                <a:spLocks/>
              </p:cNvSpPr>
              <p:nvPr/>
            </p:nvSpPr>
            <p:spPr bwMode="auto">
              <a:xfrm>
                <a:off x="689820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121" name="Oval 120">
                <a:extLst>
                  <a:ext uri="{FF2B5EF4-FFF2-40B4-BE49-F238E27FC236}">
                    <a16:creationId xmlns:a16="http://schemas.microsoft.com/office/drawing/2014/main" id="{90D93894-2B1D-4389-88DF-56656069B413}"/>
                  </a:ext>
                </a:extLst>
              </p:cNvPr>
              <p:cNvSpPr/>
              <p:nvPr/>
            </p:nvSpPr>
            <p:spPr bwMode="auto">
              <a:xfrm>
                <a:off x="5857874" y="904874"/>
                <a:ext cx="1641475" cy="1641475"/>
              </a:xfrm>
              <a:prstGeom prst="ellipse">
                <a:avLst/>
              </a:prstGeom>
              <a:no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1293E30D-38BF-44BE-ACF8-EC033E9EF30E}"/>
              </a:ext>
            </a:extLst>
          </p:cNvPr>
          <p:cNvGrpSpPr/>
          <p:nvPr/>
        </p:nvGrpSpPr>
        <p:grpSpPr>
          <a:xfrm>
            <a:off x="1307857" y="2783762"/>
            <a:ext cx="1722310" cy="1359654"/>
            <a:chOff x="1307857" y="2783762"/>
            <a:chExt cx="1722310" cy="1359654"/>
          </a:xfrm>
        </p:grpSpPr>
        <p:sp>
          <p:nvSpPr>
            <p:cNvPr id="122" name="Rectangle 121">
              <a:extLst>
                <a:ext uri="{FF2B5EF4-FFF2-40B4-BE49-F238E27FC236}">
                  <a16:creationId xmlns:a16="http://schemas.microsoft.com/office/drawing/2014/main" id="{6AD99122-DF45-42A1-85C8-C75A3A4FB545}"/>
                </a:ext>
              </a:extLst>
            </p:cNvPr>
            <p:cNvSpPr/>
            <p:nvPr/>
          </p:nvSpPr>
          <p:spPr>
            <a:xfrm>
              <a:off x="1307857" y="3179049"/>
              <a:ext cx="1722310" cy="964367"/>
            </a:xfrm>
            <a:prstGeom prst="rect">
              <a:avLst/>
            </a:prstGeom>
          </p:spPr>
          <p:txBody>
            <a:bodyPr wrap="square">
              <a:spAutoFit/>
            </a:bodyPr>
            <a:lstStyle/>
            <a:p>
              <a:pPr algn="ctr" defTabSz="914192">
                <a:spcBef>
                  <a:spcPts val="400"/>
                </a:spcBef>
                <a:buClr>
                  <a:srgbClr val="0078D7"/>
                </a:buClr>
                <a:buSzPct val="90000"/>
                <a:defRPr/>
              </a:pPr>
              <a:r>
                <a:rPr lang="en-US" sz="1400" dirty="0">
                  <a:gradFill>
                    <a:gsLst>
                      <a:gs pos="2917">
                        <a:srgbClr val="002050"/>
                      </a:gs>
                      <a:gs pos="30000">
                        <a:srgbClr val="002050"/>
                      </a:gs>
                    </a:gsLst>
                    <a:lin ang="5400000" scaled="0"/>
                  </a:gradFill>
                  <a:latin typeface="Segoe UI Semibold" panose="020B0702040204020203" pitchFamily="34" charset="0"/>
                  <a:cs typeface="Segoe UI Semibold" panose="020B0702040204020203" pitchFamily="34" charset="0"/>
                </a:rPr>
                <a:t>Validated</a:t>
              </a:r>
            </a:p>
            <a:p>
              <a:pPr algn="ctr" defTabSz="914192">
                <a:spcBef>
                  <a:spcPts val="400"/>
                </a:spcBef>
                <a:buClr>
                  <a:srgbClr val="0078D7"/>
                </a:buClr>
                <a:buSzPct val="90000"/>
                <a:defRPr/>
              </a:pPr>
              <a:r>
                <a:rPr lang="en-US" sz="1200" dirty="0">
                  <a:gradFill>
                    <a:gsLst>
                      <a:gs pos="2917">
                        <a:srgbClr val="353535"/>
                      </a:gs>
                      <a:gs pos="30000">
                        <a:srgbClr val="353535"/>
                      </a:gs>
                    </a:gsLst>
                    <a:lin ang="5400000" scaled="0"/>
                  </a:gradFill>
                  <a:latin typeface="Segoe UI" charset="0"/>
                  <a:cs typeface="Segoe UI" charset="0"/>
                </a:rPr>
                <a:t>Annual solution validation by Microsoft</a:t>
              </a:r>
              <a:endParaRPr lang="en-US" sz="1176" dirty="0">
                <a:gradFill>
                  <a:gsLst>
                    <a:gs pos="2917">
                      <a:srgbClr val="353535"/>
                    </a:gs>
                    <a:gs pos="30000">
                      <a:srgbClr val="353535"/>
                    </a:gs>
                  </a:gsLst>
                  <a:lin ang="5400000" scaled="0"/>
                </a:gradFill>
                <a:latin typeface="Segoe UI" charset="0"/>
                <a:cs typeface="Segoe UI" charset="0"/>
              </a:endParaRPr>
            </a:p>
            <a:p>
              <a:pPr algn="ctr" defTabSz="914192">
                <a:spcBef>
                  <a:spcPts val="400"/>
                </a:spcBef>
                <a:buClr>
                  <a:srgbClr val="0078D7"/>
                </a:buClr>
                <a:buSzPct val="90000"/>
                <a:defRPr/>
              </a:pPr>
              <a:endParaRPr lang="en-US" sz="1200" dirty="0">
                <a:gradFill>
                  <a:gsLst>
                    <a:gs pos="2917">
                      <a:srgbClr val="353535"/>
                    </a:gs>
                    <a:gs pos="30000">
                      <a:srgbClr val="353535"/>
                    </a:gs>
                  </a:gsLst>
                  <a:lin ang="5400000" scaled="0"/>
                </a:gradFill>
                <a:latin typeface="Segoe UI" charset="0"/>
                <a:cs typeface="Segoe UI" charset="0"/>
              </a:endParaRPr>
            </a:p>
          </p:txBody>
        </p:sp>
        <p:grpSp>
          <p:nvGrpSpPr>
            <p:cNvPr id="123" name="Group 122">
              <a:extLst>
                <a:ext uri="{FF2B5EF4-FFF2-40B4-BE49-F238E27FC236}">
                  <a16:creationId xmlns:a16="http://schemas.microsoft.com/office/drawing/2014/main" id="{E43B71EA-58CD-418C-9AEC-0A3503ADB3E3}"/>
                </a:ext>
              </a:extLst>
            </p:cNvPr>
            <p:cNvGrpSpPr/>
            <p:nvPr/>
          </p:nvGrpSpPr>
          <p:grpSpPr>
            <a:xfrm rot="2700000">
              <a:off x="2115790" y="2564426"/>
              <a:ext cx="128943" cy="567616"/>
              <a:chOff x="5549794" y="-896832"/>
              <a:chExt cx="83993" cy="560330"/>
            </a:xfrm>
          </p:grpSpPr>
          <p:sp>
            <p:nvSpPr>
              <p:cNvPr id="124" name="Rectangle 123">
                <a:extLst>
                  <a:ext uri="{FF2B5EF4-FFF2-40B4-BE49-F238E27FC236}">
                    <a16:creationId xmlns:a16="http://schemas.microsoft.com/office/drawing/2014/main" id="{CAA9B3B9-C9A1-467A-8AB0-A8B23C04C98E}"/>
                  </a:ext>
                </a:extLst>
              </p:cNvPr>
              <p:cNvSpPr/>
              <p:nvPr/>
            </p:nvSpPr>
            <p:spPr bwMode="auto">
              <a:xfrm>
                <a:off x="5559142" y="-757170"/>
                <a:ext cx="65297" cy="312416"/>
              </a:xfrm>
              <a:prstGeom prst="rect">
                <a:avLst/>
              </a:prstGeom>
              <a:noFill/>
              <a:ln w="12700" cap="rnd">
                <a:solidFill>
                  <a:schemeClr val="accent3"/>
                </a:solidFill>
                <a:miter lim="800000"/>
                <a:headEnd/>
                <a:tailEnd/>
              </a:ln>
              <a:effectLst/>
              <a:extLst/>
            </p:spPr>
            <p:txBody>
              <a:bodyPr wrap="none" rtlCol="0" anchor="ctr"/>
              <a:lstStyle/>
              <a:p>
                <a:pPr defTabSz="914225"/>
                <a:endParaRPr lang="en-US">
                  <a:solidFill>
                    <a:prstClr val="black"/>
                  </a:solidFill>
                  <a:latin typeface="Arial" charset="0"/>
                  <a:ea typeface="Arial" charset="0"/>
                  <a:cs typeface="Arial" charset="0"/>
                </a:endParaRPr>
              </a:p>
            </p:txBody>
          </p:sp>
          <p:sp>
            <p:nvSpPr>
              <p:cNvPr id="125" name="Triangle 94">
                <a:extLst>
                  <a:ext uri="{FF2B5EF4-FFF2-40B4-BE49-F238E27FC236}">
                    <a16:creationId xmlns:a16="http://schemas.microsoft.com/office/drawing/2014/main" id="{14EA7051-54BD-46FB-87DF-45036FE4D527}"/>
                  </a:ext>
                </a:extLst>
              </p:cNvPr>
              <p:cNvSpPr/>
              <p:nvPr/>
            </p:nvSpPr>
            <p:spPr bwMode="auto">
              <a:xfrm flipV="1">
                <a:off x="5561432" y="-444193"/>
                <a:ext cx="60576" cy="107691"/>
              </a:xfrm>
              <a:prstGeom prst="triangle">
                <a:avLst/>
              </a:prstGeom>
              <a:noFill/>
              <a:ln w="12700" cap="rnd">
                <a:solidFill>
                  <a:schemeClr val="accent3"/>
                </a:solidFill>
                <a:miter lim="800000"/>
                <a:headEnd/>
                <a:tailEnd/>
              </a:ln>
              <a:effectLst/>
              <a:extLst/>
            </p:spPr>
            <p:txBody>
              <a:bodyPr wrap="none" rtlCol="0" anchor="ctr"/>
              <a:lstStyle/>
              <a:p>
                <a:pPr defTabSz="914225"/>
                <a:endParaRPr lang="en-US">
                  <a:solidFill>
                    <a:prstClr val="black"/>
                  </a:solidFill>
                  <a:latin typeface="Arial" charset="0"/>
                  <a:ea typeface="Arial" charset="0"/>
                  <a:cs typeface="Arial" charset="0"/>
                </a:endParaRPr>
              </a:p>
            </p:txBody>
          </p:sp>
          <p:sp>
            <p:nvSpPr>
              <p:cNvPr id="126" name="Rectangle 125">
                <a:extLst>
                  <a:ext uri="{FF2B5EF4-FFF2-40B4-BE49-F238E27FC236}">
                    <a16:creationId xmlns:a16="http://schemas.microsoft.com/office/drawing/2014/main" id="{E471FCCC-0A34-4C4C-9F91-162BEFBEFB05}"/>
                  </a:ext>
                </a:extLst>
              </p:cNvPr>
              <p:cNvSpPr/>
              <p:nvPr/>
            </p:nvSpPr>
            <p:spPr bwMode="auto">
              <a:xfrm>
                <a:off x="5549794" y="-842987"/>
                <a:ext cx="83993" cy="85816"/>
              </a:xfrm>
              <a:prstGeom prst="rect">
                <a:avLst/>
              </a:prstGeom>
              <a:noFill/>
              <a:ln w="12700" cap="rnd">
                <a:solidFill>
                  <a:schemeClr val="accent3"/>
                </a:solidFill>
                <a:miter lim="800000"/>
                <a:headEnd/>
                <a:tailEnd/>
              </a:ln>
              <a:effectLst/>
              <a:extLst/>
            </p:spPr>
            <p:txBody>
              <a:bodyPr wrap="none" rtlCol="0" anchor="ctr"/>
              <a:lstStyle/>
              <a:p>
                <a:pPr defTabSz="914225"/>
                <a:endParaRPr lang="en-US">
                  <a:solidFill>
                    <a:prstClr val="black"/>
                  </a:solidFill>
                  <a:latin typeface="Arial" charset="0"/>
                  <a:ea typeface="Arial" charset="0"/>
                  <a:cs typeface="Arial" charset="0"/>
                </a:endParaRPr>
              </a:p>
            </p:txBody>
          </p:sp>
          <p:sp>
            <p:nvSpPr>
              <p:cNvPr id="127" name="Rectangle 126">
                <a:extLst>
                  <a:ext uri="{FF2B5EF4-FFF2-40B4-BE49-F238E27FC236}">
                    <a16:creationId xmlns:a16="http://schemas.microsoft.com/office/drawing/2014/main" id="{60433D78-8628-4B5C-A98A-A587C7A97278}"/>
                  </a:ext>
                </a:extLst>
              </p:cNvPr>
              <p:cNvSpPr/>
              <p:nvPr/>
            </p:nvSpPr>
            <p:spPr bwMode="auto">
              <a:xfrm>
                <a:off x="5559142" y="-896832"/>
                <a:ext cx="65297" cy="53845"/>
              </a:xfrm>
              <a:prstGeom prst="rect">
                <a:avLst/>
              </a:prstGeom>
              <a:noFill/>
              <a:ln w="12700" cap="rnd">
                <a:solidFill>
                  <a:schemeClr val="accent3"/>
                </a:solidFill>
                <a:miter lim="800000"/>
                <a:headEnd/>
                <a:tailEnd/>
              </a:ln>
              <a:effectLst/>
              <a:extLst/>
            </p:spPr>
            <p:txBody>
              <a:bodyPr wrap="none" rtlCol="0" anchor="ctr"/>
              <a:lstStyle/>
              <a:p>
                <a:pPr defTabSz="914225"/>
                <a:endParaRPr lang="en-US">
                  <a:solidFill>
                    <a:prstClr val="black"/>
                  </a:solidFill>
                  <a:latin typeface="Arial" charset="0"/>
                  <a:ea typeface="Arial" charset="0"/>
                  <a:cs typeface="Arial" charset="0"/>
                </a:endParaRPr>
              </a:p>
            </p:txBody>
          </p:sp>
          <p:cxnSp>
            <p:nvCxnSpPr>
              <p:cNvPr id="128" name="Straight Connector 127">
                <a:extLst>
                  <a:ext uri="{FF2B5EF4-FFF2-40B4-BE49-F238E27FC236}">
                    <a16:creationId xmlns:a16="http://schemas.microsoft.com/office/drawing/2014/main" id="{3D329A37-57EB-4A24-95B7-F3A9FB622498}"/>
                  </a:ext>
                </a:extLst>
              </p:cNvPr>
              <p:cNvCxnSpPr/>
              <p:nvPr/>
            </p:nvCxnSpPr>
            <p:spPr>
              <a:xfrm>
                <a:off x="5576577" y="-390348"/>
                <a:ext cx="30288"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31" name="Straight Connector 130">
            <a:extLst>
              <a:ext uri="{FF2B5EF4-FFF2-40B4-BE49-F238E27FC236}">
                <a16:creationId xmlns:a16="http://schemas.microsoft.com/office/drawing/2014/main" id="{53D4734E-110D-4C2D-A48B-578E124EB702}"/>
              </a:ext>
            </a:extLst>
          </p:cNvPr>
          <p:cNvCxnSpPr>
            <a:cxnSpLocks/>
          </p:cNvCxnSpPr>
          <p:nvPr/>
        </p:nvCxnSpPr>
        <p:spPr>
          <a:xfrm flipV="1">
            <a:off x="6096000" y="1727200"/>
            <a:ext cx="0" cy="1314805"/>
          </a:xfrm>
          <a:prstGeom prst="line">
            <a:avLst/>
          </a:prstGeom>
          <a:ln>
            <a:solidFill>
              <a:srgbClr val="002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DF6064D-B80A-4A34-8CF8-FE6D6FA41B5E}"/>
              </a:ext>
            </a:extLst>
          </p:cNvPr>
          <p:cNvGrpSpPr/>
          <p:nvPr/>
        </p:nvGrpSpPr>
        <p:grpSpPr>
          <a:xfrm>
            <a:off x="5181971" y="620398"/>
            <a:ext cx="1859752" cy="1080012"/>
            <a:chOff x="5181971" y="620398"/>
            <a:chExt cx="1859752" cy="1080012"/>
          </a:xfrm>
        </p:grpSpPr>
        <p:sp>
          <p:nvSpPr>
            <p:cNvPr id="130" name="Rectangle 129">
              <a:extLst>
                <a:ext uri="{FF2B5EF4-FFF2-40B4-BE49-F238E27FC236}">
                  <a16:creationId xmlns:a16="http://schemas.microsoft.com/office/drawing/2014/main" id="{CD632303-0EB9-44BD-BB3F-7EEAF26632E1}"/>
                </a:ext>
              </a:extLst>
            </p:cNvPr>
            <p:cNvSpPr/>
            <p:nvPr/>
          </p:nvSpPr>
          <p:spPr>
            <a:xfrm>
              <a:off x="5181971" y="1423411"/>
              <a:ext cx="1859752" cy="276999"/>
            </a:xfrm>
            <a:prstGeom prst="rect">
              <a:avLst/>
            </a:prstGeom>
            <a:ln>
              <a:noFill/>
            </a:ln>
          </p:spPr>
          <p:txBody>
            <a:bodyPr wrap="square">
              <a:spAutoFit/>
            </a:bodyPr>
            <a:lstStyle/>
            <a:p>
              <a:pPr algn="ctr" defTabSz="914192">
                <a:spcBef>
                  <a:spcPts val="400"/>
                </a:spcBef>
                <a:buClr>
                  <a:srgbClr val="0078D7"/>
                </a:buClr>
                <a:buSzPct val="90000"/>
                <a:defRPr/>
              </a:pPr>
              <a:r>
                <a:rPr lang="en-US" sz="1200" dirty="0">
                  <a:gradFill>
                    <a:gsLst>
                      <a:gs pos="2917">
                        <a:srgbClr val="353535"/>
                      </a:gs>
                      <a:gs pos="30000">
                        <a:srgbClr val="353535"/>
                      </a:gs>
                    </a:gsLst>
                    <a:lin ang="5400000" scaled="0"/>
                  </a:gradFill>
                  <a:latin typeface="Segoe UI" charset="0"/>
                  <a:cs typeface="Segoe UI" charset="0"/>
                </a:rPr>
                <a:t>Co-Sell Ready Status</a:t>
              </a:r>
            </a:p>
          </p:txBody>
        </p:sp>
        <p:sp>
          <p:nvSpPr>
            <p:cNvPr id="132" name="Rectangle 131">
              <a:extLst>
                <a:ext uri="{FF2B5EF4-FFF2-40B4-BE49-F238E27FC236}">
                  <a16:creationId xmlns:a16="http://schemas.microsoft.com/office/drawing/2014/main" id="{F25DE0B6-60DD-484F-9A2C-24A3FEC20CE9}"/>
                </a:ext>
              </a:extLst>
            </p:cNvPr>
            <p:cNvSpPr/>
            <p:nvPr/>
          </p:nvSpPr>
          <p:spPr>
            <a:xfrm>
              <a:off x="5366602" y="1142614"/>
              <a:ext cx="1520040" cy="305938"/>
            </a:xfrm>
            <a:prstGeom prst="rect">
              <a:avLst/>
            </a:prstGeom>
          </p:spPr>
          <p:txBody>
            <a:bodyPr wrap="square">
              <a:spAutoFit/>
            </a:bodyPr>
            <a:lstStyle/>
            <a:p>
              <a:pPr algn="ctr" defTabSz="914192">
                <a:spcBef>
                  <a:spcPts val="400"/>
                </a:spcBef>
                <a:buClr>
                  <a:srgbClr val="0078D7"/>
                </a:buClr>
                <a:buSzPct val="90000"/>
                <a:defRPr/>
              </a:pPr>
              <a:r>
                <a:rPr lang="en-US" sz="1400" b="1" dirty="0">
                  <a:solidFill>
                    <a:srgbClr val="002050"/>
                  </a:solidFill>
                  <a:latin typeface="Segoe UI" panose="020B0502040204020203" pitchFamily="34" charset="0"/>
                  <a:ea typeface="Segoe UI" charset="0"/>
                  <a:cs typeface="Segoe UI" panose="020B0502040204020203" pitchFamily="34" charset="0"/>
                </a:rPr>
                <a:t>Co-Sell Ready</a:t>
              </a:r>
            </a:p>
          </p:txBody>
        </p:sp>
        <p:grpSp>
          <p:nvGrpSpPr>
            <p:cNvPr id="133" name="Group 132">
              <a:extLst>
                <a:ext uri="{FF2B5EF4-FFF2-40B4-BE49-F238E27FC236}">
                  <a16:creationId xmlns:a16="http://schemas.microsoft.com/office/drawing/2014/main" id="{3A653C1B-1460-4746-81C1-180F966FEEF8}"/>
                </a:ext>
              </a:extLst>
            </p:cNvPr>
            <p:cNvGrpSpPr/>
            <p:nvPr/>
          </p:nvGrpSpPr>
          <p:grpSpPr>
            <a:xfrm>
              <a:off x="5858389" y="620398"/>
              <a:ext cx="505133" cy="505133"/>
              <a:chOff x="1517650" y="1863725"/>
              <a:chExt cx="177800" cy="177800"/>
            </a:xfrm>
          </p:grpSpPr>
          <p:sp>
            <p:nvSpPr>
              <p:cNvPr id="134" name="Oval 133">
                <a:extLst>
                  <a:ext uri="{FF2B5EF4-FFF2-40B4-BE49-F238E27FC236}">
                    <a16:creationId xmlns:a16="http://schemas.microsoft.com/office/drawing/2014/main" id="{A86FB5AD-7591-4AAB-AA8C-354EE03F92B8}"/>
                  </a:ext>
                </a:extLst>
              </p:cNvPr>
              <p:cNvSpPr/>
              <p:nvPr/>
            </p:nvSpPr>
            <p:spPr bwMode="auto">
              <a:xfrm>
                <a:off x="1517650" y="1863725"/>
                <a:ext cx="177800" cy="177800"/>
              </a:xfrm>
              <a:prstGeom prst="ellipse">
                <a:avLst/>
              </a:prstGeom>
              <a:noFill/>
              <a:ln w="222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Freeform 5">
                <a:extLst>
                  <a:ext uri="{FF2B5EF4-FFF2-40B4-BE49-F238E27FC236}">
                    <a16:creationId xmlns:a16="http://schemas.microsoft.com/office/drawing/2014/main" id="{DF80B732-7478-4C29-A03F-01B50C7E2482}"/>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222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Semilight"/>
                </a:endParaRPr>
              </a:p>
            </p:txBody>
          </p:sp>
        </p:grpSp>
      </p:grpSp>
    </p:spTree>
    <p:extLst>
      <p:ext uri="{BB962C8B-B14F-4D97-AF65-F5344CB8AC3E}">
        <p14:creationId xmlns:p14="http://schemas.microsoft.com/office/powerpoint/2010/main" val="1477605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nodeType="withEffect">
                                  <p:stCondLst>
                                    <p:cond delay="300"/>
                                  </p:stCondLst>
                                  <p:childTnLst>
                                    <p:set>
                                      <p:cBhvr>
                                        <p:cTn id="9" dur="1" fill="hold">
                                          <p:stCondLst>
                                            <p:cond delay="0"/>
                                          </p:stCondLst>
                                        </p:cTn>
                                        <p:tgtEl>
                                          <p:spTgt spid="77"/>
                                        </p:tgtEl>
                                        <p:attrNameLst>
                                          <p:attrName>style.visibility</p:attrName>
                                        </p:attrNameLst>
                                      </p:cBhvr>
                                      <p:to>
                                        <p:strVal val="visible"/>
                                      </p:to>
                                    </p:set>
                                    <p:animEffect transition="in" filter="wipe(left)">
                                      <p:cBhvr>
                                        <p:cTn id="10" dur="500"/>
                                        <p:tgtEl>
                                          <p:spTgt spid="77"/>
                                        </p:tgtEl>
                                      </p:cBhvr>
                                    </p:animEffect>
                                  </p:childTnLst>
                                </p:cTn>
                              </p:par>
                              <p:par>
                                <p:cTn id="11" presetID="22" presetClass="entr" presetSubtype="8" fill="hold" nodeType="withEffect">
                                  <p:stCondLst>
                                    <p:cond delay="400"/>
                                  </p:stCondLst>
                                  <p:childTnLst>
                                    <p:set>
                                      <p:cBhvr>
                                        <p:cTn id="12" dur="1" fill="hold">
                                          <p:stCondLst>
                                            <p:cond delay="0"/>
                                          </p:stCondLst>
                                        </p:cTn>
                                        <p:tgtEl>
                                          <p:spTgt spid="79"/>
                                        </p:tgtEl>
                                        <p:attrNameLst>
                                          <p:attrName>style.visibility</p:attrName>
                                        </p:attrNameLst>
                                      </p:cBhvr>
                                      <p:to>
                                        <p:strVal val="visible"/>
                                      </p:to>
                                    </p:set>
                                    <p:animEffect transition="in" filter="wipe(left)">
                                      <p:cBhvr>
                                        <p:cTn id="13" dur="500"/>
                                        <p:tgtEl>
                                          <p:spTgt spid="79"/>
                                        </p:tgtEl>
                                      </p:cBhvr>
                                    </p:animEffect>
                                  </p:childTnLst>
                                </p:cTn>
                              </p:par>
                              <p:par>
                                <p:cTn id="14" presetID="22" presetClass="entr" presetSubtype="2" fill="hold" nodeType="withEffect">
                                  <p:stCondLst>
                                    <p:cond delay="500"/>
                                  </p:stCondLst>
                                  <p:childTnLst>
                                    <p:set>
                                      <p:cBhvr>
                                        <p:cTn id="15" dur="1" fill="hold">
                                          <p:stCondLst>
                                            <p:cond delay="0"/>
                                          </p:stCondLst>
                                        </p:cTn>
                                        <p:tgtEl>
                                          <p:spTgt spid="67"/>
                                        </p:tgtEl>
                                        <p:attrNameLst>
                                          <p:attrName>style.visibility</p:attrName>
                                        </p:attrNameLst>
                                      </p:cBhvr>
                                      <p:to>
                                        <p:strVal val="visible"/>
                                      </p:to>
                                    </p:set>
                                    <p:animEffect transition="in" filter="wipe(right)">
                                      <p:cBhvr>
                                        <p:cTn id="16" dur="500"/>
                                        <p:tgtEl>
                                          <p:spTgt spid="67"/>
                                        </p:tgtEl>
                                      </p:cBhvr>
                                    </p:animEffect>
                                  </p:childTnLst>
                                </p:cTn>
                              </p:par>
                              <p:par>
                                <p:cTn id="17" presetID="22" presetClass="entr" presetSubtype="2" fill="hold" nodeType="withEffect">
                                  <p:stCondLst>
                                    <p:cond delay="600"/>
                                  </p:stCondLst>
                                  <p:childTnLst>
                                    <p:set>
                                      <p:cBhvr>
                                        <p:cTn id="18" dur="1" fill="hold">
                                          <p:stCondLst>
                                            <p:cond delay="0"/>
                                          </p:stCondLst>
                                        </p:cTn>
                                        <p:tgtEl>
                                          <p:spTgt spid="69"/>
                                        </p:tgtEl>
                                        <p:attrNameLst>
                                          <p:attrName>style.visibility</p:attrName>
                                        </p:attrNameLst>
                                      </p:cBhvr>
                                      <p:to>
                                        <p:strVal val="visible"/>
                                      </p:to>
                                    </p:set>
                                    <p:animEffect transition="in" filter="wipe(right)">
                                      <p:cBhvr>
                                        <p:cTn id="19" dur="500"/>
                                        <p:tgtEl>
                                          <p:spTgt spid="69"/>
                                        </p:tgtEl>
                                      </p:cBhvr>
                                    </p:animEffect>
                                  </p:childTnLst>
                                </p:cTn>
                              </p:par>
                              <p:par>
                                <p:cTn id="20" presetID="22" presetClass="entr" presetSubtype="8" fill="hold"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wipe(left)">
                                      <p:cBhvr>
                                        <p:cTn id="22" dur="500"/>
                                        <p:tgtEl>
                                          <p:spTgt spid="131"/>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63" presetClass="path" presetSubtype="0" decel="100000" fill="hold" nodeType="withEffect">
                                  <p:stCondLst>
                                    <p:cond delay="0"/>
                                  </p:stCondLst>
                                  <p:childTnLst>
                                    <p:animMotion origin="layout" path="M -3.74011E-6 1.72492E-7 L -0.02489 1.72492E-7 " pathEditMode="relative" rAng="0" ptsTypes="AA">
                                      <p:cBhvr>
                                        <p:cTn id="27" dur="500" spd="-100000" fill="hold"/>
                                        <p:tgtEl>
                                          <p:spTgt spid="3"/>
                                        </p:tgtEl>
                                        <p:attrNameLst>
                                          <p:attrName>ppt_x</p:attrName>
                                          <p:attrName>ppt_y</p:attrName>
                                        </p:attrNameLst>
                                      </p:cBhvr>
                                      <p:rCtr x="-1251" y="0"/>
                                    </p:animMotion>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63" presetClass="path" presetSubtype="0" decel="100000" fill="hold" nodeType="withEffect">
                                  <p:stCondLst>
                                    <p:cond delay="0"/>
                                  </p:stCondLst>
                                  <p:childTnLst>
                                    <p:animMotion origin="layout" path="M -3.74011E-6 1.72492E-7 L -0.02489 1.72492E-7 " pathEditMode="relative" rAng="0" ptsTypes="AA">
                                      <p:cBhvr>
                                        <p:cTn id="32" dur="500" spd="-100000" fill="hold"/>
                                        <p:tgtEl>
                                          <p:spTgt spid="4"/>
                                        </p:tgtEl>
                                        <p:attrNameLst>
                                          <p:attrName>ppt_x</p:attrName>
                                          <p:attrName>ppt_y</p:attrName>
                                        </p:attrNameLst>
                                      </p:cBhvr>
                                      <p:rCtr x="-1251" y="0"/>
                                    </p:animMotion>
                                  </p:childTnLst>
                                </p:cTn>
                              </p:par>
                              <p:par>
                                <p:cTn id="33" presetID="10" presetClass="entr" presetSubtype="0" fill="hold" nodeType="withEffect">
                                  <p:stCondLst>
                                    <p:cond delay="20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63" presetClass="path" presetSubtype="0" decel="100000" fill="hold" nodeType="withEffect">
                                  <p:stCondLst>
                                    <p:cond delay="200"/>
                                  </p:stCondLst>
                                  <p:childTnLst>
                                    <p:animMotion origin="layout" path="M -4.85065E-8 3.51339E-6 L 0.02642 3.51339E-6 " pathEditMode="relative" rAng="0" ptsTypes="AA">
                                      <p:cBhvr>
                                        <p:cTn id="37" dur="500" spd="-100000" fill="hold"/>
                                        <p:tgtEl>
                                          <p:spTgt spid="7"/>
                                        </p:tgtEl>
                                        <p:attrNameLst>
                                          <p:attrName>ppt_x</p:attrName>
                                          <p:attrName>ppt_y</p:attrName>
                                        </p:attrNameLst>
                                      </p:cBhvr>
                                      <p:rCtr x="1315" y="0"/>
                                    </p:animMotion>
                                  </p:childTnLst>
                                </p:cTn>
                              </p:par>
                              <p:par>
                                <p:cTn id="38" presetID="10" presetClass="entr" presetSubtype="0" fill="hold" nodeType="withEffect">
                                  <p:stCondLst>
                                    <p:cond delay="2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63" presetClass="path" presetSubtype="0" decel="100000" fill="hold" nodeType="withEffect">
                                  <p:stCondLst>
                                    <p:cond delay="200"/>
                                  </p:stCondLst>
                                  <p:childTnLst>
                                    <p:animMotion origin="layout" path="M -4.85065E-8 3.51339E-6 L 0.02642 3.51339E-6 " pathEditMode="relative" rAng="0" ptsTypes="AA">
                                      <p:cBhvr>
                                        <p:cTn id="42" dur="500" spd="-100000" fill="hold"/>
                                        <p:tgtEl>
                                          <p:spTgt spid="8"/>
                                        </p:tgtEl>
                                        <p:attrNameLst>
                                          <p:attrName>ppt_x</p:attrName>
                                          <p:attrName>ppt_y</p:attrName>
                                        </p:attrNameLst>
                                      </p:cBhvr>
                                      <p:rCtr x="1315" y="0"/>
                                    </p:animMotion>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63" presetClass="path" presetSubtype="0" decel="100000" fill="hold" nodeType="withEffect">
                                  <p:stCondLst>
                                    <p:cond delay="0"/>
                                  </p:stCondLst>
                                  <p:childTnLst>
                                    <p:animMotion origin="layout" path="M -3.74011E-6 1.72492E-7 L -0.02489 1.72492E-7 " pathEditMode="relative" rAng="0" ptsTypes="AA">
                                      <p:cBhvr>
                                        <p:cTn id="47" dur="500" spd="-100000" fill="hold"/>
                                        <p:tgtEl>
                                          <p:spTgt spid="6"/>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6" y="487"/>
            <a:ext cx="609513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Title 231">
            <a:extLst>
              <a:ext uri="{FF2B5EF4-FFF2-40B4-BE49-F238E27FC236}">
                <a16:creationId xmlns:a16="http://schemas.microsoft.com/office/drawing/2014/main" id="{B407A9E1-F225-4DBC-88F9-699D32708ADE}"/>
              </a:ext>
            </a:extLst>
          </p:cNvPr>
          <p:cNvSpPr>
            <a:spLocks noGrp="1"/>
          </p:cNvSpPr>
          <p:nvPr>
            <p:ph type="title"/>
          </p:nvPr>
        </p:nvSpPr>
        <p:spPr>
          <a:xfrm>
            <a:off x="270068" y="289957"/>
            <a:ext cx="5617416" cy="899537"/>
          </a:xfrm>
        </p:spPr>
        <p:txBody>
          <a:bodyPr>
            <a:noAutofit/>
          </a:bodyPr>
          <a:lstStyle/>
          <a:p>
            <a:r>
              <a:rPr lang="en-US" sz="4000" dirty="0">
                <a:solidFill>
                  <a:schemeClr val="bg1"/>
                </a:solidFill>
              </a:rPr>
              <a:t>Contact the </a:t>
            </a:r>
            <a:br>
              <a:rPr lang="en-US" sz="4000" dirty="0">
                <a:solidFill>
                  <a:schemeClr val="bg1"/>
                </a:solidFill>
              </a:rPr>
            </a:br>
            <a:r>
              <a:rPr lang="en-US" sz="4000" dirty="0">
                <a:solidFill>
                  <a:schemeClr val="bg1"/>
                </a:solidFill>
              </a:rPr>
              <a:t>OCP Co-Sell desk</a:t>
            </a:r>
            <a:endParaRPr lang="en-IN" sz="4000" dirty="0">
              <a:solidFill>
                <a:schemeClr val="bg1"/>
              </a:solidFill>
            </a:endParaRPr>
          </a:p>
        </p:txBody>
      </p:sp>
      <p:sp>
        <p:nvSpPr>
          <p:cNvPr id="239" name="Rectangle 238">
            <a:extLst>
              <a:ext uri="{FF2B5EF4-FFF2-40B4-BE49-F238E27FC236}">
                <a16:creationId xmlns:a16="http://schemas.microsoft.com/office/drawing/2014/main" id="{C2F3B156-5DF8-444E-9A1B-3D2501CC5FCE}"/>
              </a:ext>
            </a:extLst>
          </p:cNvPr>
          <p:cNvSpPr/>
          <p:nvPr/>
        </p:nvSpPr>
        <p:spPr>
          <a:xfrm>
            <a:off x="6365203" y="289958"/>
            <a:ext cx="4947894" cy="939739"/>
          </a:xfrm>
          <a:prstGeom prst="rect">
            <a:avLst/>
          </a:prstGeom>
          <a:ln w="6350">
            <a:noFill/>
          </a:ln>
        </p:spPr>
        <p:txBody>
          <a:bodyPr wrap="square" tIns="45713">
            <a:spAutoFit/>
          </a:bodyPr>
          <a:lstStyle/>
          <a:p>
            <a:pPr defTabSz="896214">
              <a:defRPr/>
            </a:pPr>
            <a:r>
              <a:rPr lang="en-US">
                <a:solidFill>
                  <a:srgbClr val="2F2F2F"/>
                </a:solidFill>
                <a:latin typeface="Segoe UI Semibold" panose="020B0702040204020203" pitchFamily="34" charset="0"/>
                <a:cs typeface="Segoe UI Semibold" panose="020B0702040204020203" pitchFamily="34" charset="0"/>
              </a:rPr>
              <a:t>Get help with:</a:t>
            </a:r>
          </a:p>
          <a:p>
            <a:pPr defTabSz="896214">
              <a:defRPr/>
            </a:pPr>
            <a:endParaRPr lang="en-US">
              <a:solidFill>
                <a:srgbClr val="2F2F2F"/>
              </a:solidFill>
              <a:latin typeface="Segoe UI Semibold" panose="020B0702040204020203" pitchFamily="34" charset="0"/>
              <a:cs typeface="Segoe UI Semibold" panose="020B0702040204020203" pitchFamily="34" charset="0"/>
            </a:endParaRPr>
          </a:p>
          <a:p>
            <a:pPr defTabSz="896214">
              <a:defRPr/>
            </a:pPr>
            <a:endParaRPr lang="en-US">
              <a:solidFill>
                <a:srgbClr val="2F2F2F"/>
              </a:solidFill>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B704F6F9-5434-4393-90D8-9996A102D469}"/>
              </a:ext>
            </a:extLst>
          </p:cNvPr>
          <p:cNvSpPr/>
          <p:nvPr/>
        </p:nvSpPr>
        <p:spPr>
          <a:xfrm>
            <a:off x="319748" y="1788850"/>
            <a:ext cx="4947895" cy="1440255"/>
          </a:xfrm>
          <a:prstGeom prst="rect">
            <a:avLst/>
          </a:prstGeom>
        </p:spPr>
        <p:txBody>
          <a:bodyPr wrap="square">
            <a:spAutoFit/>
          </a:bodyPr>
          <a:lstStyle/>
          <a:p>
            <a:pPr defTabSz="914367">
              <a:lnSpc>
                <a:spcPct val="90000"/>
              </a:lnSpc>
              <a:spcAft>
                <a:spcPts val="600"/>
              </a:spcAft>
            </a:pPr>
            <a:r>
              <a:rPr lang="en-US">
                <a:solidFill>
                  <a:srgbClr val="FFFFFF"/>
                </a:solidFill>
                <a:latin typeface="Segoe UI"/>
              </a:rPr>
              <a:t>One alias for all inquiries to simplify Co-Sell for Microsoft and partners—worldwide</a:t>
            </a:r>
          </a:p>
          <a:p>
            <a:pPr defTabSz="914367">
              <a:lnSpc>
                <a:spcPct val="90000"/>
              </a:lnSpc>
              <a:spcAft>
                <a:spcPts val="600"/>
              </a:spcAft>
            </a:pPr>
            <a:r>
              <a:rPr lang="en-US">
                <a:solidFill>
                  <a:srgbClr val="FFFFFF"/>
                </a:solidFill>
                <a:latin typeface="Segoe UI"/>
              </a:rPr>
              <a:t>Consolidated answers from OCP, Enterprise, SMC, Fast Track (AAD), WWIC, P1 White Glove, MSIT and MPN</a:t>
            </a:r>
          </a:p>
        </p:txBody>
      </p:sp>
      <p:sp>
        <p:nvSpPr>
          <p:cNvPr id="9" name="Rectangle 8"/>
          <p:cNvSpPr/>
          <p:nvPr>
            <p:custDataLst>
              <p:tags r:id="rId1"/>
            </p:custDataLst>
          </p:nvPr>
        </p:nvSpPr>
        <p:spPr>
          <a:xfrm>
            <a:off x="807" y="5516124"/>
            <a:ext cx="6107738" cy="1341390"/>
          </a:xfrm>
          <a:prstGeom prst="rect">
            <a:avLst/>
          </a:prstGeom>
          <a:solidFill>
            <a:schemeClr val="bg2"/>
          </a:solidFill>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182854" tIns="137141" rIns="182854" bIns="137141" rtlCol="0" anchor="ctr" anchorCtr="0"/>
          <a:lstStyle/>
          <a:p>
            <a:pPr algn="ctr" defTabSz="914026">
              <a:spcAft>
                <a:spcPts val="1200"/>
              </a:spcAft>
              <a:defRPr/>
            </a:pPr>
            <a:r>
              <a:rPr lang="en-US" sz="2400" b="1">
                <a:solidFill>
                  <a:srgbClr val="2F2F2F"/>
                </a:solidFill>
                <a:latin typeface="Segoe UI Light" charset="0"/>
                <a:ea typeface="Segoe UI Light" charset="0"/>
                <a:cs typeface="Segoe UI Light" charset="0"/>
                <a:hlinkClick r:id="rId4"/>
              </a:rPr>
              <a:t>CoSell@microsoft.com</a:t>
            </a:r>
            <a:endParaRPr lang="en-GB" sz="2400">
              <a:solidFill>
                <a:srgbClr val="2F2F2F"/>
              </a:solidFill>
              <a:latin typeface="Segoe UI"/>
            </a:endParaRPr>
          </a:p>
          <a:p>
            <a:pPr algn="ctr" defTabSz="914026">
              <a:spcAft>
                <a:spcPts val="1200"/>
              </a:spcAft>
              <a:defRPr/>
            </a:pPr>
            <a:r>
              <a:rPr lang="en-GB" sz="2400">
                <a:solidFill>
                  <a:srgbClr val="2F2F2F"/>
                </a:solidFill>
                <a:latin typeface="Segoe UI"/>
              </a:rPr>
              <a:t>2 business day SLA</a:t>
            </a:r>
            <a:r>
              <a:rPr lang="en-US" sz="2400" b="1">
                <a:solidFill>
                  <a:srgbClr val="2F2F2F"/>
                </a:solidFill>
                <a:latin typeface="Segoe UI Light" charset="0"/>
                <a:ea typeface="Segoe UI Light" charset="0"/>
                <a:cs typeface="Segoe UI Light" charset="0"/>
              </a:rPr>
              <a:t> </a:t>
            </a:r>
          </a:p>
        </p:txBody>
      </p:sp>
      <p:sp>
        <p:nvSpPr>
          <p:cNvPr id="2" name="Rectangle 1"/>
          <p:cNvSpPr/>
          <p:nvPr/>
        </p:nvSpPr>
        <p:spPr>
          <a:xfrm>
            <a:off x="2084501" y="3911325"/>
            <a:ext cx="5537395" cy="1193052"/>
          </a:xfrm>
          <a:prstGeom prst="rect">
            <a:avLst/>
          </a:prstGeom>
        </p:spPr>
        <p:txBody>
          <a:bodyPr wrap="square" numCol="2">
            <a:noAutofit/>
          </a:bodyPr>
          <a:lstStyle/>
          <a:p>
            <a:pPr defTabSz="914192">
              <a:lnSpc>
                <a:spcPct val="90000"/>
              </a:lnSpc>
              <a:spcBef>
                <a:spcPts val="400"/>
              </a:spcBef>
              <a:spcAft>
                <a:spcPts val="200"/>
              </a:spcAft>
              <a:buClr>
                <a:srgbClr val="0078D7"/>
              </a:buClr>
              <a:buSzPct val="90000"/>
              <a:defRPr/>
            </a:pPr>
            <a:r>
              <a:rPr lang="en-US" sz="1400">
                <a:solidFill>
                  <a:srgbClr val="FFFFFF"/>
                </a:solidFill>
                <a:latin typeface="Segoe UI" charset="0"/>
                <a:ea typeface="Segoe UI" charset="0"/>
                <a:cs typeface="Segoe UI" charset="0"/>
              </a:rPr>
              <a:t>English</a:t>
            </a:r>
          </a:p>
          <a:p>
            <a:pPr defTabSz="914192">
              <a:lnSpc>
                <a:spcPct val="90000"/>
              </a:lnSpc>
              <a:spcBef>
                <a:spcPts val="400"/>
              </a:spcBef>
              <a:spcAft>
                <a:spcPts val="200"/>
              </a:spcAft>
              <a:buClr>
                <a:srgbClr val="0078D7"/>
              </a:buClr>
              <a:buSzPct val="90000"/>
              <a:defRPr/>
            </a:pPr>
            <a:r>
              <a:rPr lang="en-US" sz="1400">
                <a:solidFill>
                  <a:srgbClr val="FFFFFF"/>
                </a:solidFill>
                <a:latin typeface="Segoe UI" charset="0"/>
                <a:ea typeface="Segoe UI" charset="0"/>
                <a:cs typeface="Segoe UI" charset="0"/>
              </a:rPr>
              <a:t>German</a:t>
            </a:r>
          </a:p>
          <a:p>
            <a:pPr defTabSz="914192">
              <a:lnSpc>
                <a:spcPct val="90000"/>
              </a:lnSpc>
              <a:spcBef>
                <a:spcPts val="400"/>
              </a:spcBef>
              <a:spcAft>
                <a:spcPts val="200"/>
              </a:spcAft>
              <a:buClr>
                <a:srgbClr val="0078D7"/>
              </a:buClr>
              <a:buSzPct val="90000"/>
              <a:defRPr/>
            </a:pPr>
            <a:r>
              <a:rPr lang="en-US" sz="1400">
                <a:solidFill>
                  <a:srgbClr val="FFFFFF"/>
                </a:solidFill>
                <a:latin typeface="Segoe UI" charset="0"/>
                <a:ea typeface="Segoe UI" charset="0"/>
                <a:cs typeface="Segoe UI" charset="0"/>
              </a:rPr>
              <a:t>Polish</a:t>
            </a:r>
          </a:p>
          <a:p>
            <a:pPr defTabSz="914192">
              <a:lnSpc>
                <a:spcPct val="90000"/>
              </a:lnSpc>
              <a:spcBef>
                <a:spcPts val="400"/>
              </a:spcBef>
              <a:spcAft>
                <a:spcPts val="200"/>
              </a:spcAft>
              <a:buClr>
                <a:srgbClr val="0078D7"/>
              </a:buClr>
              <a:buSzPct val="90000"/>
              <a:defRPr/>
            </a:pPr>
            <a:r>
              <a:rPr lang="en-US" sz="1400">
                <a:solidFill>
                  <a:srgbClr val="FFFFFF"/>
                </a:solidFill>
                <a:latin typeface="Segoe UI" charset="0"/>
                <a:ea typeface="Segoe UI" charset="0"/>
                <a:cs typeface="Segoe UI" charset="0"/>
              </a:rPr>
              <a:t>Portuguese</a:t>
            </a:r>
          </a:p>
          <a:p>
            <a:pPr defTabSz="914192">
              <a:lnSpc>
                <a:spcPct val="90000"/>
              </a:lnSpc>
              <a:spcBef>
                <a:spcPts val="400"/>
              </a:spcBef>
              <a:spcAft>
                <a:spcPts val="200"/>
              </a:spcAft>
              <a:buClr>
                <a:srgbClr val="0078D7"/>
              </a:buClr>
              <a:buSzPct val="90000"/>
              <a:defRPr/>
            </a:pPr>
            <a:r>
              <a:rPr lang="en-US" sz="1400">
                <a:solidFill>
                  <a:srgbClr val="FFFFFF"/>
                </a:solidFill>
                <a:latin typeface="Segoe UI" charset="0"/>
                <a:ea typeface="Segoe UI" charset="0"/>
                <a:cs typeface="Segoe UI" charset="0"/>
              </a:rPr>
              <a:t>Spanish</a:t>
            </a:r>
          </a:p>
          <a:p>
            <a:pPr defTabSz="914192">
              <a:lnSpc>
                <a:spcPct val="90000"/>
              </a:lnSpc>
              <a:spcBef>
                <a:spcPts val="400"/>
              </a:spcBef>
              <a:spcAft>
                <a:spcPts val="200"/>
              </a:spcAft>
              <a:buClr>
                <a:srgbClr val="0078D7"/>
              </a:buClr>
              <a:buSzPct val="90000"/>
              <a:defRPr/>
            </a:pPr>
            <a:r>
              <a:rPr lang="en-US" sz="1400">
                <a:solidFill>
                  <a:srgbClr val="FFFFFF"/>
                </a:solidFill>
                <a:latin typeface="Segoe UI" charset="0"/>
                <a:ea typeface="Segoe UI" charset="0"/>
                <a:cs typeface="Segoe UI" charset="0"/>
              </a:rPr>
              <a:t>Mandarin</a:t>
            </a:r>
          </a:p>
          <a:p>
            <a:pPr defTabSz="914192">
              <a:lnSpc>
                <a:spcPct val="90000"/>
              </a:lnSpc>
              <a:spcBef>
                <a:spcPts val="400"/>
              </a:spcBef>
              <a:spcAft>
                <a:spcPts val="200"/>
              </a:spcAft>
              <a:buClr>
                <a:srgbClr val="0078D7"/>
              </a:buClr>
              <a:buSzPct val="90000"/>
              <a:defRPr/>
            </a:pPr>
            <a:r>
              <a:rPr lang="en-US" sz="1400">
                <a:solidFill>
                  <a:srgbClr val="FFFFFF"/>
                </a:solidFill>
                <a:latin typeface="Segoe UI" charset="0"/>
                <a:ea typeface="Segoe UI" charset="0"/>
                <a:cs typeface="Segoe UI" charset="0"/>
              </a:rPr>
              <a:t>Hindi</a:t>
            </a:r>
          </a:p>
          <a:p>
            <a:pPr defTabSz="914192">
              <a:lnSpc>
                <a:spcPct val="90000"/>
              </a:lnSpc>
              <a:spcBef>
                <a:spcPts val="400"/>
              </a:spcBef>
              <a:spcAft>
                <a:spcPts val="200"/>
              </a:spcAft>
              <a:buClr>
                <a:srgbClr val="0078D7"/>
              </a:buClr>
              <a:buSzPct val="90000"/>
              <a:defRPr/>
            </a:pPr>
            <a:r>
              <a:rPr lang="en-US" sz="1400">
                <a:solidFill>
                  <a:srgbClr val="FFFFFF"/>
                </a:solidFill>
                <a:latin typeface="Segoe UI" charset="0"/>
                <a:ea typeface="Segoe UI" charset="0"/>
                <a:cs typeface="Segoe UI" charset="0"/>
              </a:rPr>
              <a:t>French</a:t>
            </a:r>
          </a:p>
        </p:txBody>
      </p:sp>
      <p:sp>
        <p:nvSpPr>
          <p:cNvPr id="29" name="Rectangle 28">
            <a:extLst>
              <a:ext uri="{FF2B5EF4-FFF2-40B4-BE49-F238E27FC236}">
                <a16:creationId xmlns:a16="http://schemas.microsoft.com/office/drawing/2014/main" id="{B325AF25-6FB9-47B3-A411-C84CBA0EA2C4}"/>
              </a:ext>
            </a:extLst>
          </p:cNvPr>
          <p:cNvSpPr/>
          <p:nvPr/>
        </p:nvSpPr>
        <p:spPr>
          <a:xfrm>
            <a:off x="2084503" y="3482790"/>
            <a:ext cx="4947895" cy="346521"/>
          </a:xfrm>
          <a:prstGeom prst="rect">
            <a:avLst/>
          </a:prstGeom>
        </p:spPr>
        <p:txBody>
          <a:bodyPr wrap="square">
            <a:spAutoFit/>
          </a:bodyPr>
          <a:lstStyle/>
          <a:p>
            <a:pPr defTabSz="914367">
              <a:lnSpc>
                <a:spcPct val="90000"/>
              </a:lnSpc>
              <a:spcAft>
                <a:spcPts val="600"/>
              </a:spcAft>
            </a:pPr>
            <a:r>
              <a:rPr lang="en-US">
                <a:solidFill>
                  <a:srgbClr val="FFFFFF"/>
                </a:solidFill>
                <a:latin typeface="Segoe UI Semibold" panose="020B0702040204020203" pitchFamily="34" charset="0"/>
                <a:cs typeface="Segoe UI Semibold" panose="020B0702040204020203" pitchFamily="34" charset="0"/>
              </a:rPr>
              <a:t>Languages</a:t>
            </a:r>
          </a:p>
        </p:txBody>
      </p:sp>
      <p:sp>
        <p:nvSpPr>
          <p:cNvPr id="120" name="Rectangle 119">
            <a:extLst>
              <a:ext uri="{FF2B5EF4-FFF2-40B4-BE49-F238E27FC236}">
                <a16:creationId xmlns:a16="http://schemas.microsoft.com/office/drawing/2014/main" id="{B1B7D67D-CD97-4A36-8112-A30FA26E6C0D}"/>
              </a:ext>
            </a:extLst>
          </p:cNvPr>
          <p:cNvSpPr/>
          <p:nvPr/>
        </p:nvSpPr>
        <p:spPr>
          <a:xfrm>
            <a:off x="7226649" y="987513"/>
            <a:ext cx="4172279" cy="4990553"/>
          </a:xfrm>
          <a:prstGeom prst="rect">
            <a:avLst/>
          </a:prstGeom>
        </p:spPr>
        <p:txBody>
          <a:bodyPr wrap="square" anchor="t">
            <a:spAutoFit/>
          </a:bodyPr>
          <a:lstStyle/>
          <a:p>
            <a:pPr defTabSz="914367">
              <a:lnSpc>
                <a:spcPct val="90000"/>
              </a:lnSpc>
              <a:spcAft>
                <a:spcPts val="600"/>
              </a:spcAft>
            </a:pPr>
            <a:r>
              <a:rPr lang="en-US" sz="1568" b="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Getting Co-Sell Ready</a:t>
            </a:r>
          </a:p>
          <a:p>
            <a:pPr marL="285101" indent="-285101" defTabSz="914367">
              <a:lnSpc>
                <a:spcPct val="90000"/>
              </a:lnSpc>
              <a:spcAft>
                <a:spcPts val="600"/>
              </a:spcAft>
              <a:buFont typeface="Wingdings" panose="020B0604020202020204" pitchFamily="34" charset="0"/>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Co-Sell Ready partner onboarding</a:t>
            </a:r>
          </a:p>
          <a:p>
            <a:pPr marL="285101" indent="-285101" defTabSz="914367">
              <a:lnSpc>
                <a:spcPct val="90000"/>
              </a:lnSpc>
              <a:spcAft>
                <a:spcPts val="600"/>
              </a:spcAft>
              <a:buFont typeface="Wingdings" panose="020B0604020202020204" pitchFamily="34" charset="0"/>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OCP Catalog</a:t>
            </a:r>
          </a:p>
          <a:p>
            <a:pPr marL="285101" indent="-285101" defTabSz="914367">
              <a:lnSpc>
                <a:spcPct val="90000"/>
              </a:lnSpc>
              <a:spcAft>
                <a:spcPts val="600"/>
              </a:spcAft>
              <a:buFont typeface="Wingdings" panose="020B0604020202020204" pitchFamily="34" charset="0"/>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Co-Sell processes</a:t>
            </a:r>
          </a:p>
          <a:p>
            <a:pPr defTabSz="914367">
              <a:lnSpc>
                <a:spcPct val="90000"/>
              </a:lnSpc>
              <a:spcAft>
                <a:spcPts val="600"/>
              </a:spcAft>
            </a:pPr>
            <a:endPar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a:p>
            <a:pPr defTabSz="914367">
              <a:lnSpc>
                <a:spcPct val="90000"/>
              </a:lnSpc>
              <a:spcAft>
                <a:spcPts val="588"/>
              </a:spcAft>
            </a:pPr>
            <a:r>
              <a:rPr lang="en-US" sz="1568" b="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Sharing and Registering Deals</a:t>
            </a:r>
            <a:endParaRPr lang="en-US" sz="1568" b="1">
              <a:solidFill>
                <a:srgbClr val="2F2F2F"/>
              </a:solidFill>
              <a:latin typeface="Segoe UI"/>
            </a:endParaRPr>
          </a:p>
          <a:p>
            <a:pPr marL="285101" indent="-285101" defTabSz="914367">
              <a:lnSpc>
                <a:spcPct val="90000"/>
              </a:lnSpc>
              <a:spcAft>
                <a:spcPts val="600"/>
              </a:spcAft>
              <a:buFont typeface="Wingdings" panose="05000000000000000000" pitchFamily="2" charset="2"/>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Partner Sales Connect (PSC)</a:t>
            </a:r>
          </a:p>
          <a:p>
            <a:pPr marL="285101" indent="-285101" defTabSz="914367">
              <a:lnSpc>
                <a:spcPct val="90000"/>
              </a:lnSpc>
              <a:spcAft>
                <a:spcPts val="600"/>
              </a:spcAft>
              <a:buFont typeface="Wingdings" panose="05000000000000000000" pitchFamily="2" charset="2"/>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MSX opportunity sharing</a:t>
            </a:r>
          </a:p>
          <a:p>
            <a:pPr marL="285101" indent="-285101" defTabSz="914367">
              <a:lnSpc>
                <a:spcPct val="90000"/>
              </a:lnSpc>
              <a:spcAft>
                <a:spcPts val="600"/>
              </a:spcAft>
              <a:buFont typeface="Wingdings" panose="05000000000000000000" pitchFamily="2" charset="2"/>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Inbound deal seller engagement</a:t>
            </a:r>
          </a:p>
          <a:p>
            <a:pPr marL="285101" indent="-285101" defTabSz="914367">
              <a:lnSpc>
                <a:spcPct val="90000"/>
              </a:lnSpc>
              <a:spcAft>
                <a:spcPts val="600"/>
              </a:spcAft>
              <a:buFont typeface="Wingdings" panose="05000000000000000000" pitchFamily="2" charset="2"/>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Deal Registration</a:t>
            </a:r>
          </a:p>
          <a:p>
            <a:pPr marL="285101" indent="-285101" defTabSz="914367">
              <a:lnSpc>
                <a:spcPct val="90000"/>
              </a:lnSpc>
              <a:spcAft>
                <a:spcPts val="600"/>
              </a:spcAft>
              <a:buFont typeface="Wingdings" panose="05000000000000000000" pitchFamily="2" charset="2"/>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Incentive details</a:t>
            </a:r>
          </a:p>
          <a:p>
            <a:pPr defTabSz="914367">
              <a:lnSpc>
                <a:spcPct val="90000"/>
              </a:lnSpc>
              <a:spcAft>
                <a:spcPts val="600"/>
              </a:spcAft>
            </a:pPr>
            <a:endPar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a:p>
            <a:pPr defTabSz="914367">
              <a:lnSpc>
                <a:spcPct val="90000"/>
              </a:lnSpc>
              <a:spcAft>
                <a:spcPts val="588"/>
              </a:spcAft>
            </a:pPr>
            <a:r>
              <a:rPr lang="en-US" sz="1568" b="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General Co-Sell Program Support</a:t>
            </a:r>
            <a:endParaRPr lang="en-US" sz="1568" b="1">
              <a:solidFill>
                <a:srgbClr val="2F2F2F"/>
              </a:solidFill>
              <a:latin typeface="Segoe UI"/>
            </a:endParaRPr>
          </a:p>
          <a:p>
            <a:pPr marL="285101" indent="-285101" defTabSz="914367">
              <a:lnSpc>
                <a:spcPct val="90000"/>
              </a:lnSpc>
              <a:spcAft>
                <a:spcPts val="600"/>
              </a:spcAft>
              <a:buFont typeface="Wingdings" panose="05000000000000000000" pitchFamily="2" charset="2"/>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Co-Sell dashboard</a:t>
            </a:r>
          </a:p>
          <a:p>
            <a:pPr marL="285101" indent="-285101" defTabSz="914367">
              <a:lnSpc>
                <a:spcPct val="90000"/>
              </a:lnSpc>
              <a:spcAft>
                <a:spcPts val="600"/>
              </a:spcAft>
              <a:buFont typeface="Wingdings" panose="05000000000000000000" pitchFamily="2" charset="2"/>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Partner recommendations</a:t>
            </a:r>
          </a:p>
          <a:p>
            <a:pPr marL="285101" indent="-285101" defTabSz="914367">
              <a:lnSpc>
                <a:spcPct val="90000"/>
              </a:lnSpc>
              <a:spcAft>
                <a:spcPts val="600"/>
              </a:spcAft>
              <a:buFont typeface="Wingdings" panose="05000000000000000000" pitchFamily="2" charset="2"/>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Recruit nominations</a:t>
            </a:r>
          </a:p>
          <a:p>
            <a:pPr marL="285101" indent="-285101" defTabSz="914367">
              <a:lnSpc>
                <a:spcPct val="90000"/>
              </a:lnSpc>
              <a:spcAft>
                <a:spcPts val="600"/>
              </a:spcAft>
              <a:buFont typeface="Wingdings" panose="05000000000000000000" pitchFamily="2" charset="2"/>
              <a:buChar char="ü"/>
            </a:pPr>
            <a:r>
              <a:rPr lang="en-US" sz="1568">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Escalations</a:t>
            </a:r>
            <a:endParaRPr lang="en-US">
              <a:solidFill>
                <a:srgbClr val="2F2F2F"/>
              </a:solidFill>
              <a:latin typeface="Segoe UI"/>
              <a:cs typeface="Segoe UI"/>
            </a:endParaRPr>
          </a:p>
        </p:txBody>
      </p:sp>
      <p:grpSp>
        <p:nvGrpSpPr>
          <p:cNvPr id="14" name="Group 13">
            <a:extLst>
              <a:ext uri="{FF2B5EF4-FFF2-40B4-BE49-F238E27FC236}">
                <a16:creationId xmlns:a16="http://schemas.microsoft.com/office/drawing/2014/main" id="{7FE8FABB-62E4-463C-8CBE-5B19E9608D18}"/>
              </a:ext>
            </a:extLst>
          </p:cNvPr>
          <p:cNvGrpSpPr/>
          <p:nvPr/>
        </p:nvGrpSpPr>
        <p:grpSpPr>
          <a:xfrm>
            <a:off x="275252" y="3911323"/>
            <a:ext cx="1540048" cy="1106771"/>
            <a:chOff x="927024" y="1773471"/>
            <a:chExt cx="823777" cy="592016"/>
          </a:xfrm>
        </p:grpSpPr>
        <p:sp>
          <p:nvSpPr>
            <p:cNvPr id="15" name="Telemarketer_E7B9">
              <a:extLst>
                <a:ext uri="{FF2B5EF4-FFF2-40B4-BE49-F238E27FC236}">
                  <a16:creationId xmlns:a16="http://schemas.microsoft.com/office/drawing/2014/main" id="{EF1F49BA-1C79-4BC1-85FE-F20FF730F150}"/>
                </a:ext>
              </a:extLst>
            </p:cNvPr>
            <p:cNvSpPr>
              <a:spLocks noChangeAspect="1" noEditPoints="1"/>
            </p:cNvSpPr>
            <p:nvPr/>
          </p:nvSpPr>
          <p:spPr bwMode="auto">
            <a:xfrm>
              <a:off x="927024" y="1791595"/>
              <a:ext cx="481199" cy="57389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a:solidFill>
                  <a:srgbClr val="2F2F2F"/>
                </a:solidFill>
                <a:latin typeface="Segoe UI"/>
              </a:endParaRPr>
            </a:p>
          </p:txBody>
        </p:sp>
        <p:sp>
          <p:nvSpPr>
            <p:cNvPr id="16" name="speech_2">
              <a:extLst>
                <a:ext uri="{FF2B5EF4-FFF2-40B4-BE49-F238E27FC236}">
                  <a16:creationId xmlns:a16="http://schemas.microsoft.com/office/drawing/2014/main" id="{B7E50431-163E-4A94-AEC1-F939D2DF40A8}"/>
                </a:ext>
              </a:extLst>
            </p:cNvPr>
            <p:cNvSpPr>
              <a:spLocks noChangeAspect="1" noEditPoints="1"/>
            </p:cNvSpPr>
            <p:nvPr/>
          </p:nvSpPr>
          <p:spPr bwMode="auto">
            <a:xfrm>
              <a:off x="1385041" y="1773471"/>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34446981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546" y="2759119"/>
            <a:ext cx="10495015" cy="1874359"/>
          </a:xfrm>
        </p:spPr>
        <p:txBody>
          <a:bodyPr lIns="146304"/>
          <a:lstStyle/>
          <a:p>
            <a:pPr>
              <a:spcBef>
                <a:spcPts val="1800"/>
              </a:spcBef>
            </a:pPr>
            <a:r>
              <a:rPr lang="en-US" sz="4400" b="0" dirty="0">
                <a:latin typeface="Segoe UI" charset="0"/>
                <a:cs typeface="Segoe UI" charset="0"/>
              </a:rPr>
              <a:t>Make it real</a:t>
            </a:r>
            <a:br>
              <a:rPr lang="en-US" sz="4400" dirty="0">
                <a:latin typeface="Segoe UI" charset="0"/>
                <a:ea typeface="Segoe UI" charset="0"/>
                <a:cs typeface="Segoe UI" charset="0"/>
              </a:rPr>
            </a:br>
            <a:r>
              <a:rPr lang="en-US" sz="3200" dirty="0"/>
              <a:t>Q&amp;A with Frances </a:t>
            </a:r>
            <a:r>
              <a:rPr lang="en-US" sz="3200" dirty="0" err="1"/>
              <a:t>Zelazny</a:t>
            </a:r>
            <a:br>
              <a:rPr lang="en-US" sz="3200" dirty="0"/>
            </a:br>
            <a:br>
              <a:rPr lang="en-US" sz="1800" dirty="0"/>
            </a:br>
            <a:r>
              <a:rPr lang="en-US" sz="2800" b="0" dirty="0">
                <a:latin typeface="Segoe UI Light" panose="020B0502040204020203" pitchFamily="34" charset="0"/>
                <a:cs typeface="Segoe UI Light" panose="020B0502040204020203" pitchFamily="34" charset="0"/>
              </a:rPr>
              <a:t>Chief Strategy and Marketing Officer, BioCatch </a:t>
            </a:r>
          </a:p>
        </p:txBody>
      </p:sp>
      <p:sp>
        <p:nvSpPr>
          <p:cNvPr id="3" name="Oval 2">
            <a:extLst>
              <a:ext uri="{FF2B5EF4-FFF2-40B4-BE49-F238E27FC236}">
                <a16:creationId xmlns:a16="http://schemas.microsoft.com/office/drawing/2014/main" id="{72B77DA6-7CF7-4485-ADE8-DCF8935B67C6}"/>
              </a:ext>
            </a:extLst>
          </p:cNvPr>
          <p:cNvSpPr/>
          <p:nvPr/>
        </p:nvSpPr>
        <p:spPr bwMode="auto">
          <a:xfrm>
            <a:off x="496617" y="2844381"/>
            <a:ext cx="1011339" cy="101133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4800" b="1" dirty="0">
                <a:solidFill>
                  <a:srgbClr val="0078D7"/>
                </a:solidFill>
                <a:latin typeface="Segoe UI" charset="0"/>
                <a:ea typeface="Segoe UI" charset="0"/>
                <a:cs typeface="Segoe UI" charset="0"/>
              </a:rPr>
              <a:t>2</a:t>
            </a:r>
            <a:endParaRPr kumimoji="0" lang="en-US" sz="4800" b="1" i="0" u="none" strike="noStrike" kern="1200" cap="none" spc="0" normalizeH="0" baseline="0" noProof="0" dirty="0">
              <a:ln>
                <a:noFill/>
              </a:ln>
              <a:solidFill>
                <a:srgbClr val="0078D7"/>
              </a:solidFill>
              <a:effectLst/>
              <a:uLnTx/>
              <a:uFillTx/>
              <a:latin typeface="Segoe UI" charset="0"/>
              <a:ea typeface="Segoe UI" charset="0"/>
              <a:cs typeface="Segoe UI" charset="0"/>
            </a:endParaRPr>
          </a:p>
        </p:txBody>
      </p:sp>
    </p:spTree>
    <p:extLst>
      <p:ext uri="{BB962C8B-B14F-4D97-AF65-F5344CB8AC3E}">
        <p14:creationId xmlns:p14="http://schemas.microsoft.com/office/powerpoint/2010/main" val="317315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546" y="2759119"/>
            <a:ext cx="10495015" cy="1181862"/>
          </a:xfrm>
        </p:spPr>
        <p:txBody>
          <a:bodyPr/>
          <a:lstStyle/>
          <a:p>
            <a:r>
              <a:rPr lang="en-US" sz="4400" dirty="0">
                <a:latin typeface="Segoe UI" charset="0"/>
                <a:ea typeface="Segoe UI" charset="0"/>
                <a:cs typeface="Segoe UI" charset="0"/>
              </a:rPr>
              <a:t>Make it happen </a:t>
            </a:r>
            <a:br>
              <a:rPr lang="en-US" sz="4400" dirty="0">
                <a:latin typeface="Segoe UI" charset="0"/>
                <a:ea typeface="Segoe UI" charset="0"/>
                <a:cs typeface="Segoe UI" charset="0"/>
              </a:rPr>
            </a:br>
            <a:r>
              <a:rPr lang="en-US" sz="2800" dirty="0"/>
              <a:t>Six steps to building a successful co-selling relationship with Microsoft</a:t>
            </a:r>
          </a:p>
        </p:txBody>
      </p:sp>
      <p:sp>
        <p:nvSpPr>
          <p:cNvPr id="3" name="Oval 2">
            <a:extLst>
              <a:ext uri="{FF2B5EF4-FFF2-40B4-BE49-F238E27FC236}">
                <a16:creationId xmlns:a16="http://schemas.microsoft.com/office/drawing/2014/main" id="{72B77DA6-7CF7-4485-ADE8-DCF8935B67C6}"/>
              </a:ext>
            </a:extLst>
          </p:cNvPr>
          <p:cNvSpPr/>
          <p:nvPr/>
        </p:nvSpPr>
        <p:spPr bwMode="auto">
          <a:xfrm>
            <a:off x="496617" y="2844381"/>
            <a:ext cx="1011339" cy="101133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dirty="0">
                <a:ln>
                  <a:noFill/>
                </a:ln>
                <a:solidFill>
                  <a:srgbClr val="0078D7"/>
                </a:solidFill>
                <a:effectLst/>
                <a:uLnTx/>
                <a:uFillTx/>
                <a:latin typeface="Segoe UI" charset="0"/>
                <a:ea typeface="Segoe UI" charset="0"/>
                <a:cs typeface="Segoe UI" charset="0"/>
              </a:rPr>
              <a:t>3</a:t>
            </a:r>
          </a:p>
        </p:txBody>
      </p:sp>
    </p:spTree>
    <p:extLst>
      <p:ext uri="{BB962C8B-B14F-4D97-AF65-F5344CB8AC3E}">
        <p14:creationId xmlns:p14="http://schemas.microsoft.com/office/powerpoint/2010/main" val="9214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4E69F-2F72-45A0-ABBC-C2C1FE8D0ABA}"/>
              </a:ext>
            </a:extLst>
          </p:cNvPr>
          <p:cNvSpPr>
            <a:spLocks noGrp="1"/>
          </p:cNvSpPr>
          <p:nvPr>
            <p:ph type="title"/>
          </p:nvPr>
        </p:nvSpPr>
        <p:spPr>
          <a:xfrm>
            <a:off x="581489" y="468372"/>
            <a:ext cx="10255211" cy="389227"/>
          </a:xfrm>
        </p:spPr>
        <p:txBody>
          <a:bodyPr/>
          <a:lstStyle/>
          <a:p>
            <a:r>
              <a:rPr lang="en-US" dirty="0"/>
              <a:t>Six steps to a successful co-selling partnership</a:t>
            </a:r>
          </a:p>
        </p:txBody>
      </p:sp>
      <p:grpSp>
        <p:nvGrpSpPr>
          <p:cNvPr id="19" name="Group 18">
            <a:extLst>
              <a:ext uri="{FF2B5EF4-FFF2-40B4-BE49-F238E27FC236}">
                <a16:creationId xmlns:a16="http://schemas.microsoft.com/office/drawing/2014/main" id="{1DD674EC-FB19-4901-909C-2220D972FB38}"/>
              </a:ext>
            </a:extLst>
          </p:cNvPr>
          <p:cNvGrpSpPr/>
          <p:nvPr/>
        </p:nvGrpSpPr>
        <p:grpSpPr>
          <a:xfrm>
            <a:off x="6681795" y="4108268"/>
            <a:ext cx="813013" cy="813013"/>
            <a:chOff x="8325836" y="4115865"/>
            <a:chExt cx="482803" cy="482803"/>
          </a:xfrm>
          <a:solidFill>
            <a:srgbClr val="0078D7"/>
          </a:solidFill>
        </p:grpSpPr>
        <p:sp>
          <p:nvSpPr>
            <p:cNvPr id="80" name="Rectangle: Rounded Corners 79">
              <a:extLst>
                <a:ext uri="{FF2B5EF4-FFF2-40B4-BE49-F238E27FC236}">
                  <a16:creationId xmlns:a16="http://schemas.microsoft.com/office/drawing/2014/main" id="{5870F282-742D-4FBC-9FD4-8ADE423D9B78}"/>
                </a:ext>
              </a:extLst>
            </p:cNvPr>
            <p:cNvSpPr/>
            <p:nvPr/>
          </p:nvSpPr>
          <p:spPr bwMode="auto">
            <a:xfrm>
              <a:off x="8325836" y="4115865"/>
              <a:ext cx="482803" cy="48280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defRPr/>
              </a:pPr>
              <a:endParaRPr lang="en-US" sz="2353" err="1">
                <a:solidFill>
                  <a:srgbClr val="2F2F2F"/>
                </a:solidFill>
                <a:latin typeface="Segoe UI"/>
                <a:ea typeface="Segoe UI" pitchFamily="34" charset="0"/>
                <a:cs typeface="Segoe UI" pitchFamily="34" charset="0"/>
              </a:endParaRPr>
            </a:p>
          </p:txBody>
        </p:sp>
        <p:sp>
          <p:nvSpPr>
            <p:cNvPr id="37" name="Compare_F057">
              <a:extLst>
                <a:ext uri="{FF2B5EF4-FFF2-40B4-BE49-F238E27FC236}">
                  <a16:creationId xmlns:a16="http://schemas.microsoft.com/office/drawing/2014/main" id="{4D4B887D-D706-4378-9D9A-DBBBC00305CD}"/>
                </a:ext>
              </a:extLst>
            </p:cNvPr>
            <p:cNvSpPr>
              <a:spLocks noChangeAspect="1" noEditPoints="1"/>
            </p:cNvSpPr>
            <p:nvPr/>
          </p:nvSpPr>
          <p:spPr bwMode="auto">
            <a:xfrm>
              <a:off x="8450352" y="4236565"/>
              <a:ext cx="233771" cy="24140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grpFill/>
            <a:ln w="1270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US">
                <a:solidFill>
                  <a:srgbClr val="2F2F2F"/>
                </a:solidFill>
                <a:latin typeface="Segoe UI"/>
              </a:endParaRPr>
            </a:p>
          </p:txBody>
        </p:sp>
      </p:grpSp>
      <p:sp>
        <p:nvSpPr>
          <p:cNvPr id="85" name="Rectangle 84">
            <a:extLst>
              <a:ext uri="{FF2B5EF4-FFF2-40B4-BE49-F238E27FC236}">
                <a16:creationId xmlns:a16="http://schemas.microsoft.com/office/drawing/2014/main" id="{7D9931B2-5C91-47FD-90CD-08DD4C954A53}"/>
              </a:ext>
            </a:extLst>
          </p:cNvPr>
          <p:cNvSpPr/>
          <p:nvPr/>
        </p:nvSpPr>
        <p:spPr>
          <a:xfrm>
            <a:off x="7766051" y="4337033"/>
            <a:ext cx="3003549" cy="355482"/>
          </a:xfrm>
          <a:prstGeom prst="rect">
            <a:avLst/>
          </a:prstGeom>
        </p:spPr>
        <p:txBody>
          <a:bodyPr wrap="square" lIns="0" anchor="ctr">
            <a:spAutoFit/>
          </a:bodyPr>
          <a:lstStyle/>
          <a:p>
            <a:pPr marL="28005" lvl="2" defTabSz="913898" fontAlgn="base">
              <a:lnSpc>
                <a:spcPct val="95000"/>
              </a:lnSpc>
              <a:spcBef>
                <a:spcPts val="588"/>
              </a:spcBef>
              <a:spcAft>
                <a:spcPct val="0"/>
              </a:spcAft>
            </a:pPr>
            <a:r>
              <a:rPr lang="en-US" b="1" spc="10" dirty="0">
                <a:solidFill>
                  <a:srgbClr val="2F2F2F"/>
                </a:solidFill>
                <a:latin typeface="Segoe UI"/>
                <a:cs typeface="Segoe UI Semilight" panose="020B0402040204020203" pitchFamily="34" charset="0"/>
              </a:rPr>
              <a:t>Diversified sales approach</a:t>
            </a:r>
          </a:p>
        </p:txBody>
      </p:sp>
      <p:grpSp>
        <p:nvGrpSpPr>
          <p:cNvPr id="16" name="Group 15">
            <a:extLst>
              <a:ext uri="{FF2B5EF4-FFF2-40B4-BE49-F238E27FC236}">
                <a16:creationId xmlns:a16="http://schemas.microsoft.com/office/drawing/2014/main" id="{2CBAE94D-E749-40BC-92D9-FD3E25EBEB7A}"/>
              </a:ext>
            </a:extLst>
          </p:cNvPr>
          <p:cNvGrpSpPr/>
          <p:nvPr/>
        </p:nvGrpSpPr>
        <p:grpSpPr>
          <a:xfrm>
            <a:off x="6681795" y="1874952"/>
            <a:ext cx="813013" cy="813013"/>
            <a:chOff x="920499" y="2300398"/>
            <a:chExt cx="482803" cy="482803"/>
          </a:xfrm>
          <a:solidFill>
            <a:srgbClr val="0078D7"/>
          </a:solidFill>
        </p:grpSpPr>
        <p:sp>
          <p:nvSpPr>
            <p:cNvPr id="76" name="Rectangle: Rounded Corners 75">
              <a:extLst>
                <a:ext uri="{FF2B5EF4-FFF2-40B4-BE49-F238E27FC236}">
                  <a16:creationId xmlns:a16="http://schemas.microsoft.com/office/drawing/2014/main" id="{AC51577F-B178-4219-BD86-4ED0BAC1903F}"/>
                </a:ext>
              </a:extLst>
            </p:cNvPr>
            <p:cNvSpPr/>
            <p:nvPr/>
          </p:nvSpPr>
          <p:spPr bwMode="auto">
            <a:xfrm>
              <a:off x="920499" y="2300398"/>
              <a:ext cx="482803" cy="48280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defRPr/>
              </a:pPr>
              <a:endParaRPr lang="en-US" sz="2353" err="1">
                <a:solidFill>
                  <a:srgbClr val="2F2F2F"/>
                </a:solidFill>
                <a:latin typeface="Segoe UI"/>
                <a:ea typeface="Segoe UI" pitchFamily="34" charset="0"/>
                <a:cs typeface="Segoe UI" pitchFamily="34" charset="0"/>
              </a:endParaRPr>
            </a:p>
          </p:txBody>
        </p:sp>
        <p:sp>
          <p:nvSpPr>
            <p:cNvPr id="39" name="heart">
              <a:extLst>
                <a:ext uri="{FF2B5EF4-FFF2-40B4-BE49-F238E27FC236}">
                  <a16:creationId xmlns:a16="http://schemas.microsoft.com/office/drawing/2014/main" id="{939360FE-46EC-4612-9B98-E28E79262E6A}"/>
                </a:ext>
              </a:extLst>
            </p:cNvPr>
            <p:cNvSpPr>
              <a:spLocks noChangeAspect="1"/>
            </p:cNvSpPr>
            <p:nvPr/>
          </p:nvSpPr>
          <p:spPr bwMode="auto">
            <a:xfrm>
              <a:off x="1029336" y="2421099"/>
              <a:ext cx="265131" cy="241402"/>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grpFill/>
            <a:ln w="1270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US">
                <a:solidFill>
                  <a:srgbClr val="2F2F2F"/>
                </a:solidFill>
                <a:latin typeface="Segoe UI"/>
              </a:endParaRPr>
            </a:p>
          </p:txBody>
        </p:sp>
      </p:grpSp>
      <p:sp>
        <p:nvSpPr>
          <p:cNvPr id="89" name="Rectangle 88">
            <a:extLst>
              <a:ext uri="{FF2B5EF4-FFF2-40B4-BE49-F238E27FC236}">
                <a16:creationId xmlns:a16="http://schemas.microsoft.com/office/drawing/2014/main" id="{2F005916-8CA3-4DEA-BB4D-87FAC840E395}"/>
              </a:ext>
            </a:extLst>
          </p:cNvPr>
          <p:cNvSpPr/>
          <p:nvPr/>
        </p:nvSpPr>
        <p:spPr>
          <a:xfrm>
            <a:off x="7766051" y="1972143"/>
            <a:ext cx="2821450" cy="618631"/>
          </a:xfrm>
          <a:prstGeom prst="rect">
            <a:avLst/>
          </a:prstGeom>
        </p:spPr>
        <p:txBody>
          <a:bodyPr wrap="square" lIns="0" anchor="ctr">
            <a:spAutoFit/>
          </a:bodyPr>
          <a:lstStyle/>
          <a:p>
            <a:pPr marL="28005" lvl="2" defTabSz="913898" fontAlgn="base">
              <a:lnSpc>
                <a:spcPct val="95000"/>
              </a:lnSpc>
              <a:spcBef>
                <a:spcPts val="588"/>
              </a:spcBef>
              <a:spcAft>
                <a:spcPct val="0"/>
              </a:spcAft>
            </a:pPr>
            <a:r>
              <a:rPr lang="en-US" b="1" spc="10" dirty="0">
                <a:solidFill>
                  <a:srgbClr val="2F2F2F"/>
                </a:solidFill>
                <a:latin typeface="Segoe UI"/>
                <a:cs typeface="Segoe UI Semilight" panose="020B0402040204020203" pitchFamily="34" charset="0"/>
              </a:rPr>
              <a:t>Goal alignment and seller relationships </a:t>
            </a:r>
          </a:p>
        </p:txBody>
      </p:sp>
      <p:grpSp>
        <p:nvGrpSpPr>
          <p:cNvPr id="15" name="Group 14">
            <a:extLst>
              <a:ext uri="{FF2B5EF4-FFF2-40B4-BE49-F238E27FC236}">
                <a16:creationId xmlns:a16="http://schemas.microsoft.com/office/drawing/2014/main" id="{5DDC4926-A769-46D0-8806-3F1E94B4B099}"/>
              </a:ext>
            </a:extLst>
          </p:cNvPr>
          <p:cNvGrpSpPr/>
          <p:nvPr/>
        </p:nvGrpSpPr>
        <p:grpSpPr>
          <a:xfrm>
            <a:off x="6681795" y="2991610"/>
            <a:ext cx="813013" cy="813013"/>
            <a:chOff x="915220" y="1316234"/>
            <a:chExt cx="482803" cy="482803"/>
          </a:xfrm>
          <a:solidFill>
            <a:srgbClr val="005AA1"/>
          </a:solidFill>
        </p:grpSpPr>
        <p:sp>
          <p:nvSpPr>
            <p:cNvPr id="73" name="Rectangle: Rounded Corners 72">
              <a:extLst>
                <a:ext uri="{FF2B5EF4-FFF2-40B4-BE49-F238E27FC236}">
                  <a16:creationId xmlns:a16="http://schemas.microsoft.com/office/drawing/2014/main" id="{E83C53B0-515C-4BFF-8951-37C69174EAB6}"/>
                </a:ext>
              </a:extLst>
            </p:cNvPr>
            <p:cNvSpPr/>
            <p:nvPr/>
          </p:nvSpPr>
          <p:spPr bwMode="auto">
            <a:xfrm>
              <a:off x="915220" y="1316234"/>
              <a:ext cx="482803" cy="48280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defRPr/>
              </a:pPr>
              <a:endParaRPr lang="en-US" sz="2353" err="1">
                <a:solidFill>
                  <a:srgbClr val="2F2F2F"/>
                </a:solidFill>
                <a:latin typeface="Segoe UI"/>
                <a:ea typeface="Segoe UI" pitchFamily="34" charset="0"/>
                <a:cs typeface="Segoe UI" pitchFamily="34" charset="0"/>
              </a:endParaRPr>
            </a:p>
          </p:txBody>
        </p:sp>
        <p:sp>
          <p:nvSpPr>
            <p:cNvPr id="40" name="Money_3">
              <a:extLst>
                <a:ext uri="{FF2B5EF4-FFF2-40B4-BE49-F238E27FC236}">
                  <a16:creationId xmlns:a16="http://schemas.microsoft.com/office/drawing/2014/main" id="{BD909F6B-8A8A-4C5C-8C2B-A97AABCA3658}"/>
                </a:ext>
              </a:extLst>
            </p:cNvPr>
            <p:cNvSpPr>
              <a:spLocks noChangeAspect="1" noEditPoints="1"/>
            </p:cNvSpPr>
            <p:nvPr/>
          </p:nvSpPr>
          <p:spPr bwMode="auto">
            <a:xfrm>
              <a:off x="1089944" y="1436935"/>
              <a:ext cx="133355" cy="24140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270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US">
                <a:solidFill>
                  <a:srgbClr val="2F2F2F"/>
                </a:solidFill>
                <a:latin typeface="Segoe UI"/>
              </a:endParaRPr>
            </a:p>
          </p:txBody>
        </p:sp>
      </p:grpSp>
      <p:sp>
        <p:nvSpPr>
          <p:cNvPr id="91" name="Rectangle 90">
            <a:extLst>
              <a:ext uri="{FF2B5EF4-FFF2-40B4-BE49-F238E27FC236}">
                <a16:creationId xmlns:a16="http://schemas.microsoft.com/office/drawing/2014/main" id="{BFA84290-9BF5-4624-94D6-86F4F2FC5F33}"/>
              </a:ext>
            </a:extLst>
          </p:cNvPr>
          <p:cNvSpPr/>
          <p:nvPr/>
        </p:nvSpPr>
        <p:spPr>
          <a:xfrm>
            <a:off x="7766051" y="3088801"/>
            <a:ext cx="3346981" cy="618631"/>
          </a:xfrm>
          <a:prstGeom prst="rect">
            <a:avLst/>
          </a:prstGeom>
        </p:spPr>
        <p:txBody>
          <a:bodyPr wrap="square" lIns="0" anchor="ctr">
            <a:spAutoFit/>
          </a:bodyPr>
          <a:lstStyle/>
          <a:p>
            <a:pPr marL="28005" lvl="2" defTabSz="913898" fontAlgn="base">
              <a:lnSpc>
                <a:spcPct val="95000"/>
              </a:lnSpc>
              <a:spcBef>
                <a:spcPts val="588"/>
              </a:spcBef>
              <a:spcAft>
                <a:spcPct val="0"/>
              </a:spcAft>
            </a:pPr>
            <a:r>
              <a:rPr lang="en-US" b="1" spc="10" dirty="0">
                <a:solidFill>
                  <a:srgbClr val="2F2F2F"/>
                </a:solidFill>
                <a:latin typeface="Segoe UI"/>
                <a:cs typeface="Segoe UI Semilight" panose="020B0402040204020203" pitchFamily="34" charset="0"/>
              </a:rPr>
              <a:t>Awareness of roles &amp; the Microsoft sales process</a:t>
            </a:r>
          </a:p>
        </p:txBody>
      </p:sp>
      <p:cxnSp>
        <p:nvCxnSpPr>
          <p:cNvPr id="48" name="Straight Connector 47">
            <a:extLst>
              <a:ext uri="{FF2B5EF4-FFF2-40B4-BE49-F238E27FC236}">
                <a16:creationId xmlns:a16="http://schemas.microsoft.com/office/drawing/2014/main" id="{93D902BA-1EF8-4B85-A643-923EDD6922E8}"/>
              </a:ext>
            </a:extLst>
          </p:cNvPr>
          <p:cNvCxnSpPr>
            <a:cxnSpLocks/>
          </p:cNvCxnSpPr>
          <p:nvPr/>
        </p:nvCxnSpPr>
        <p:spPr>
          <a:xfrm>
            <a:off x="5822345" y="1545366"/>
            <a:ext cx="0" cy="40129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62F6B05-2CE1-4638-8440-CA19C3CF1DC6}"/>
              </a:ext>
            </a:extLst>
          </p:cNvPr>
          <p:cNvSpPr/>
          <p:nvPr/>
        </p:nvSpPr>
        <p:spPr>
          <a:xfrm>
            <a:off x="2210167" y="3220375"/>
            <a:ext cx="3759200" cy="355482"/>
          </a:xfrm>
          <a:prstGeom prst="rect">
            <a:avLst/>
          </a:prstGeom>
        </p:spPr>
        <p:txBody>
          <a:bodyPr wrap="square" lIns="0" anchor="ctr">
            <a:spAutoFit/>
          </a:bodyPr>
          <a:lstStyle/>
          <a:p>
            <a:pPr marL="28005" lvl="2" defTabSz="913898" fontAlgn="base">
              <a:lnSpc>
                <a:spcPct val="95000"/>
              </a:lnSpc>
              <a:spcBef>
                <a:spcPts val="588"/>
              </a:spcBef>
              <a:spcAft>
                <a:spcPct val="0"/>
              </a:spcAft>
            </a:pPr>
            <a:r>
              <a:rPr lang="en-US" b="1" spc="10" dirty="0">
                <a:solidFill>
                  <a:srgbClr val="2F2F2F"/>
                </a:solidFill>
                <a:latin typeface="Segoe UI"/>
                <a:cs typeface="Segoe UI Semilight" panose="020B0402040204020203" pitchFamily="34" charset="0"/>
              </a:rPr>
              <a:t>Relevant case studies</a:t>
            </a:r>
          </a:p>
        </p:txBody>
      </p:sp>
      <p:grpSp>
        <p:nvGrpSpPr>
          <p:cNvPr id="29" name="Group 28">
            <a:extLst>
              <a:ext uri="{FF2B5EF4-FFF2-40B4-BE49-F238E27FC236}">
                <a16:creationId xmlns:a16="http://schemas.microsoft.com/office/drawing/2014/main" id="{DBB41C41-29EF-430D-9FD8-2DE3F37BAC35}"/>
              </a:ext>
            </a:extLst>
          </p:cNvPr>
          <p:cNvGrpSpPr/>
          <p:nvPr/>
        </p:nvGrpSpPr>
        <p:grpSpPr>
          <a:xfrm>
            <a:off x="1125912" y="2991610"/>
            <a:ext cx="813013" cy="813013"/>
            <a:chOff x="5295900" y="-1217860"/>
            <a:chExt cx="731520" cy="731520"/>
          </a:xfrm>
          <a:solidFill>
            <a:srgbClr val="005AA1"/>
          </a:solidFill>
        </p:grpSpPr>
        <p:sp>
          <p:nvSpPr>
            <p:cNvPr id="30" name="Rectangle: Rounded Corners 29">
              <a:extLst>
                <a:ext uri="{FF2B5EF4-FFF2-40B4-BE49-F238E27FC236}">
                  <a16:creationId xmlns:a16="http://schemas.microsoft.com/office/drawing/2014/main" id="{1D532522-7141-44E5-ABFC-8024CF83825F}"/>
                </a:ext>
              </a:extLst>
            </p:cNvPr>
            <p:cNvSpPr/>
            <p:nvPr/>
          </p:nvSpPr>
          <p:spPr bwMode="auto">
            <a:xfrm>
              <a:off x="5295900" y="-1217860"/>
              <a:ext cx="731520" cy="73152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defRPr/>
              </a:pPr>
              <a:endParaRPr lang="en-US" sz="2353" err="1">
                <a:solidFill>
                  <a:srgbClr val="2F2F2F"/>
                </a:solidFill>
                <a:latin typeface="Segoe UI"/>
                <a:ea typeface="Segoe UI" pitchFamily="34" charset="0"/>
                <a:cs typeface="Segoe UI" pitchFamily="34" charset="0"/>
              </a:endParaRPr>
            </a:p>
          </p:txBody>
        </p:sp>
        <p:sp>
          <p:nvSpPr>
            <p:cNvPr id="31" name="megaphone">
              <a:extLst>
                <a:ext uri="{FF2B5EF4-FFF2-40B4-BE49-F238E27FC236}">
                  <a16:creationId xmlns:a16="http://schemas.microsoft.com/office/drawing/2014/main" id="{692D8851-161F-42D7-82F9-0F1511930D17}"/>
                </a:ext>
              </a:extLst>
            </p:cNvPr>
            <p:cNvSpPr>
              <a:spLocks noChangeAspect="1" noEditPoints="1"/>
            </p:cNvSpPr>
            <p:nvPr/>
          </p:nvSpPr>
          <p:spPr bwMode="auto">
            <a:xfrm rot="20166554">
              <a:off x="5395398" y="-1015786"/>
              <a:ext cx="532524" cy="327371"/>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grpFill/>
            <a:ln w="1270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US">
                <a:solidFill>
                  <a:srgbClr val="2F2F2F"/>
                </a:solidFill>
                <a:latin typeface="Segoe UI"/>
              </a:endParaRPr>
            </a:p>
          </p:txBody>
        </p:sp>
      </p:grpSp>
      <p:grpSp>
        <p:nvGrpSpPr>
          <p:cNvPr id="32" name="Group 31">
            <a:extLst>
              <a:ext uri="{FF2B5EF4-FFF2-40B4-BE49-F238E27FC236}">
                <a16:creationId xmlns:a16="http://schemas.microsoft.com/office/drawing/2014/main" id="{0742098D-A329-4143-95D9-E7BB51EBD095}"/>
              </a:ext>
            </a:extLst>
          </p:cNvPr>
          <p:cNvGrpSpPr/>
          <p:nvPr/>
        </p:nvGrpSpPr>
        <p:grpSpPr>
          <a:xfrm>
            <a:off x="1125912" y="1874952"/>
            <a:ext cx="813013" cy="813013"/>
            <a:chOff x="920455" y="3342360"/>
            <a:chExt cx="482803" cy="482803"/>
          </a:xfrm>
          <a:solidFill>
            <a:srgbClr val="005AA1"/>
          </a:solidFill>
        </p:grpSpPr>
        <p:sp>
          <p:nvSpPr>
            <p:cNvPr id="33" name="Rectangle: Rounded Corners 32">
              <a:extLst>
                <a:ext uri="{FF2B5EF4-FFF2-40B4-BE49-F238E27FC236}">
                  <a16:creationId xmlns:a16="http://schemas.microsoft.com/office/drawing/2014/main" id="{86F687FE-892D-4179-9FB9-13FECBA28754}"/>
                </a:ext>
              </a:extLst>
            </p:cNvPr>
            <p:cNvSpPr/>
            <p:nvPr/>
          </p:nvSpPr>
          <p:spPr bwMode="auto">
            <a:xfrm>
              <a:off x="920455" y="3342360"/>
              <a:ext cx="482803" cy="48280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defRPr/>
              </a:pPr>
              <a:endParaRPr lang="en-US" sz="2353" err="1">
                <a:solidFill>
                  <a:srgbClr val="2F2F2F"/>
                </a:solidFill>
                <a:latin typeface="Segoe UI"/>
                <a:ea typeface="Segoe UI" pitchFamily="34" charset="0"/>
                <a:cs typeface="Segoe UI" pitchFamily="34" charset="0"/>
              </a:endParaRPr>
            </a:p>
          </p:txBody>
        </p:sp>
        <p:sp>
          <p:nvSpPr>
            <p:cNvPr id="34" name="POI_ECAF">
              <a:extLst>
                <a:ext uri="{FF2B5EF4-FFF2-40B4-BE49-F238E27FC236}">
                  <a16:creationId xmlns:a16="http://schemas.microsoft.com/office/drawing/2014/main" id="{4E06D59F-CCF5-4262-A468-ABC23168FA33}"/>
                </a:ext>
              </a:extLst>
            </p:cNvPr>
            <p:cNvSpPr>
              <a:spLocks noChangeAspect="1" noEditPoints="1"/>
            </p:cNvSpPr>
            <p:nvPr/>
          </p:nvSpPr>
          <p:spPr bwMode="auto">
            <a:xfrm>
              <a:off x="1073378" y="3438269"/>
              <a:ext cx="195431" cy="31272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grpFill/>
            <a:ln w="1270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US">
                <a:solidFill>
                  <a:srgbClr val="2F2F2F"/>
                </a:solidFill>
                <a:latin typeface="Segoe UI"/>
              </a:endParaRPr>
            </a:p>
          </p:txBody>
        </p:sp>
      </p:grpSp>
      <p:sp>
        <p:nvSpPr>
          <p:cNvPr id="35" name="Rectangle 34">
            <a:extLst>
              <a:ext uri="{FF2B5EF4-FFF2-40B4-BE49-F238E27FC236}">
                <a16:creationId xmlns:a16="http://schemas.microsoft.com/office/drawing/2014/main" id="{4D24703B-0E7F-4F1B-99B7-A884589BD4E8}"/>
              </a:ext>
            </a:extLst>
          </p:cNvPr>
          <p:cNvSpPr/>
          <p:nvPr/>
        </p:nvSpPr>
        <p:spPr>
          <a:xfrm>
            <a:off x="2210167" y="1972143"/>
            <a:ext cx="2865900" cy="618631"/>
          </a:xfrm>
          <a:prstGeom prst="rect">
            <a:avLst/>
          </a:prstGeom>
        </p:spPr>
        <p:txBody>
          <a:bodyPr wrap="square" lIns="0" anchor="ctr">
            <a:spAutoFit/>
          </a:bodyPr>
          <a:lstStyle/>
          <a:p>
            <a:pPr marL="28005" lvl="2" defTabSz="913898" fontAlgn="base">
              <a:lnSpc>
                <a:spcPct val="95000"/>
              </a:lnSpc>
              <a:spcBef>
                <a:spcPts val="588"/>
              </a:spcBef>
              <a:spcAft>
                <a:spcPct val="0"/>
              </a:spcAft>
            </a:pPr>
            <a:r>
              <a:rPr lang="en-US" b="1" spc="10" dirty="0">
                <a:solidFill>
                  <a:srgbClr val="2F2F2F"/>
                </a:solidFill>
                <a:latin typeface="Segoe UI"/>
                <a:cs typeface="Segoe UI Semilight" panose="020B0402040204020203" pitchFamily="34" charset="0"/>
              </a:rPr>
              <a:t>Clarity on target audience and messaging </a:t>
            </a:r>
          </a:p>
        </p:txBody>
      </p:sp>
      <p:grpSp>
        <p:nvGrpSpPr>
          <p:cNvPr id="41" name="Group 40">
            <a:extLst>
              <a:ext uri="{FF2B5EF4-FFF2-40B4-BE49-F238E27FC236}">
                <a16:creationId xmlns:a16="http://schemas.microsoft.com/office/drawing/2014/main" id="{D2204D16-0383-4ED9-A7CE-6454747025DC}"/>
              </a:ext>
            </a:extLst>
          </p:cNvPr>
          <p:cNvGrpSpPr/>
          <p:nvPr/>
        </p:nvGrpSpPr>
        <p:grpSpPr>
          <a:xfrm>
            <a:off x="1125912" y="4108268"/>
            <a:ext cx="813013" cy="813013"/>
            <a:chOff x="909873" y="4389226"/>
            <a:chExt cx="482803" cy="482803"/>
          </a:xfrm>
          <a:solidFill>
            <a:srgbClr val="0078D7"/>
          </a:solidFill>
        </p:grpSpPr>
        <p:sp>
          <p:nvSpPr>
            <p:cNvPr id="43" name="Rectangle: Rounded Corners 42">
              <a:extLst>
                <a:ext uri="{FF2B5EF4-FFF2-40B4-BE49-F238E27FC236}">
                  <a16:creationId xmlns:a16="http://schemas.microsoft.com/office/drawing/2014/main" id="{54D0B2A9-0EDF-44BB-BE33-17B2A05CA249}"/>
                </a:ext>
              </a:extLst>
            </p:cNvPr>
            <p:cNvSpPr/>
            <p:nvPr/>
          </p:nvSpPr>
          <p:spPr bwMode="auto">
            <a:xfrm>
              <a:off x="909873" y="4389226"/>
              <a:ext cx="482803" cy="482803"/>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defRPr/>
              </a:pPr>
              <a:endParaRPr lang="en-US" sz="2353" err="1">
                <a:solidFill>
                  <a:srgbClr val="2F2F2F"/>
                </a:solidFill>
                <a:latin typeface="Segoe UI"/>
                <a:ea typeface="Segoe UI" pitchFamily="34" charset="0"/>
                <a:cs typeface="Segoe UI" pitchFamily="34" charset="0"/>
              </a:endParaRPr>
            </a:p>
          </p:txBody>
        </p:sp>
        <p:sp>
          <p:nvSpPr>
            <p:cNvPr id="44" name="FolderHorizontal_F12B">
              <a:extLst>
                <a:ext uri="{FF2B5EF4-FFF2-40B4-BE49-F238E27FC236}">
                  <a16:creationId xmlns:a16="http://schemas.microsoft.com/office/drawing/2014/main" id="{043D9706-72C7-4E5E-84BC-F04C0F1BB3D5}"/>
                </a:ext>
              </a:extLst>
            </p:cNvPr>
            <p:cNvSpPr>
              <a:spLocks noChangeAspect="1" noEditPoints="1"/>
            </p:cNvSpPr>
            <p:nvPr/>
          </p:nvSpPr>
          <p:spPr bwMode="auto">
            <a:xfrm>
              <a:off x="1000399" y="4519913"/>
              <a:ext cx="301752" cy="22143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grpFill/>
            <a:ln w="1270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US">
                <a:solidFill>
                  <a:srgbClr val="2F2F2F"/>
                </a:solidFill>
                <a:latin typeface="Segoe UI"/>
              </a:endParaRPr>
            </a:p>
          </p:txBody>
        </p:sp>
      </p:grpSp>
      <p:sp>
        <p:nvSpPr>
          <p:cNvPr id="45" name="Rectangle 44">
            <a:extLst>
              <a:ext uri="{FF2B5EF4-FFF2-40B4-BE49-F238E27FC236}">
                <a16:creationId xmlns:a16="http://schemas.microsoft.com/office/drawing/2014/main" id="{9A850BD7-ACFC-49B6-912A-83FDE2874056}"/>
              </a:ext>
            </a:extLst>
          </p:cNvPr>
          <p:cNvSpPr/>
          <p:nvPr/>
        </p:nvSpPr>
        <p:spPr>
          <a:xfrm>
            <a:off x="2210167" y="4205459"/>
            <a:ext cx="2806700" cy="618631"/>
          </a:xfrm>
          <a:prstGeom prst="rect">
            <a:avLst/>
          </a:prstGeom>
        </p:spPr>
        <p:txBody>
          <a:bodyPr wrap="square" lIns="0" anchor="ctr">
            <a:spAutoFit/>
          </a:bodyPr>
          <a:lstStyle/>
          <a:p>
            <a:pPr marL="28005" lvl="2" defTabSz="913898" fontAlgn="base">
              <a:lnSpc>
                <a:spcPct val="95000"/>
              </a:lnSpc>
              <a:spcBef>
                <a:spcPts val="588"/>
              </a:spcBef>
              <a:spcAft>
                <a:spcPct val="0"/>
              </a:spcAft>
            </a:pPr>
            <a:r>
              <a:rPr lang="en-US" b="1" spc="10" dirty="0">
                <a:solidFill>
                  <a:srgbClr val="2F2F2F"/>
                </a:solidFill>
                <a:latin typeface="Segoe UI"/>
                <a:cs typeface="Segoe UI Semilight" panose="020B0402040204020203" pitchFamily="34" charset="0"/>
              </a:rPr>
              <a:t>Microsoft seller-ready Co-Sell materials </a:t>
            </a:r>
          </a:p>
        </p:txBody>
      </p:sp>
    </p:spTree>
    <p:extLst>
      <p:ext uri="{BB962C8B-B14F-4D97-AF65-F5344CB8AC3E}">
        <p14:creationId xmlns:p14="http://schemas.microsoft.com/office/powerpoint/2010/main" val="300160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9" grpId="0"/>
      <p:bldP spid="91" grpId="0"/>
      <p:bldP spid="28" grpId="0"/>
      <p:bldP spid="35" grpId="0"/>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8616244" cy="1107996"/>
          </a:xfrm>
        </p:spPr>
        <p:txBody>
          <a:bodyPr/>
          <a:lstStyle/>
          <a:p>
            <a:r>
              <a:rPr lang="en-US" dirty="0"/>
              <a:t>Supercharge your business by co-selling with Microsoft</a:t>
            </a:r>
          </a:p>
        </p:txBody>
      </p:sp>
      <p:sp>
        <p:nvSpPr>
          <p:cNvPr id="5" name="Text Placeholder 4"/>
          <p:cNvSpPr>
            <a:spLocks noGrp="1"/>
          </p:cNvSpPr>
          <p:nvPr>
            <p:ph type="body" sz="quarter" idx="12"/>
          </p:nvPr>
        </p:nvSpPr>
        <p:spPr>
          <a:xfrm>
            <a:off x="584200" y="3962400"/>
            <a:ext cx="9144000" cy="615553"/>
          </a:xfrm>
        </p:spPr>
        <p:txBody>
          <a:bodyPr/>
          <a:lstStyle/>
          <a:p>
            <a:r>
              <a:rPr lang="en-US" dirty="0"/>
              <a:t>Alex </a:t>
            </a:r>
            <a:r>
              <a:rPr lang="en-US" dirty="0" err="1"/>
              <a:t>Pherribo</a:t>
            </a:r>
            <a:r>
              <a:rPr lang="en-US" dirty="0"/>
              <a:t>, OCP Co-Sell Program Team</a:t>
            </a:r>
            <a:br>
              <a:rPr lang="en-US" dirty="0"/>
            </a:br>
            <a:endParaRPr lang="en-US" dirty="0"/>
          </a:p>
        </p:txBody>
      </p:sp>
      <p:sp>
        <p:nvSpPr>
          <p:cNvPr id="6" name="Text Placeholder 5">
            <a:extLst>
              <a:ext uri="{FF2B5EF4-FFF2-40B4-BE49-F238E27FC236}">
                <a16:creationId xmlns:a16="http://schemas.microsoft.com/office/drawing/2014/main" id="{93049F9C-243B-4EF3-9188-C214B7BB2EFF}"/>
              </a:ext>
            </a:extLst>
          </p:cNvPr>
          <p:cNvSpPr>
            <a:spLocks noGrp="1"/>
          </p:cNvSpPr>
          <p:nvPr>
            <p:ph type="body" sz="quarter" idx="13"/>
          </p:nvPr>
        </p:nvSpPr>
        <p:spPr>
          <a:xfrm>
            <a:off x="8408988" y="589607"/>
            <a:ext cx="3200400" cy="307777"/>
          </a:xfrm>
        </p:spPr>
        <p:txBody>
          <a:bodyPr/>
          <a:lstStyle/>
          <a:p>
            <a:r>
              <a:rPr lang="en-US" dirty="0"/>
              <a:t>OCP03</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advTm="6805">
        <p:fade/>
      </p:transition>
    </mc:Choice>
    <mc:Fallback xmlns="">
      <p:transition spd="med" advTm="6805">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8B3B-01AE-4FAC-B078-B7EDD41026A6}"/>
              </a:ext>
            </a:extLst>
          </p:cNvPr>
          <p:cNvSpPr>
            <a:spLocks noGrp="1"/>
          </p:cNvSpPr>
          <p:nvPr>
            <p:ph type="title"/>
          </p:nvPr>
        </p:nvSpPr>
        <p:spPr>
          <a:xfrm>
            <a:off x="269239" y="289511"/>
            <a:ext cx="11710109" cy="899665"/>
          </a:xfrm>
        </p:spPr>
        <p:txBody>
          <a:bodyPr/>
          <a:lstStyle/>
          <a:p>
            <a:pPr lvl="0" defTabSz="914400">
              <a:lnSpc>
                <a:spcPct val="100000"/>
              </a:lnSpc>
              <a:spcBef>
                <a:spcPts val="0"/>
              </a:spcBef>
              <a:defRPr/>
            </a:pPr>
            <a:r>
              <a:rPr lang="en-US" sz="4000" dirty="0"/>
              <a:t>Session Objectives</a:t>
            </a:r>
            <a:br>
              <a:rPr lang="en-US" sz="4000" dirty="0"/>
            </a:br>
            <a:br>
              <a:rPr lang="en-US" sz="1600" spc="0" dirty="0">
                <a:ln>
                  <a:noFill/>
                </a:ln>
                <a:solidFill>
                  <a:srgbClr val="0078D7"/>
                </a:solidFill>
                <a:latin typeface="Segoe UI" panose="020B0502040204020203" pitchFamily="34" charset="0"/>
                <a:cs typeface=""/>
              </a:rPr>
            </a:br>
            <a:endParaRPr lang="en-US" sz="4000" dirty="0"/>
          </a:p>
        </p:txBody>
      </p:sp>
      <p:sp>
        <p:nvSpPr>
          <p:cNvPr id="3" name="TextBox 2">
            <a:extLst>
              <a:ext uri="{FF2B5EF4-FFF2-40B4-BE49-F238E27FC236}">
                <a16:creationId xmlns:a16="http://schemas.microsoft.com/office/drawing/2014/main" id="{C043543A-695B-481B-BB25-B9495B97A223}"/>
              </a:ext>
            </a:extLst>
          </p:cNvPr>
          <p:cNvSpPr txBox="1"/>
          <p:nvPr/>
        </p:nvSpPr>
        <p:spPr>
          <a:xfrm>
            <a:off x="1699987" y="1539788"/>
            <a:ext cx="9685784" cy="9325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Learn how it works</a:t>
            </a:r>
            <a:br>
              <a:rPr kumimoji="0" lang="en-US" sz="2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Selling with </a:t>
            </a:r>
            <a:r>
              <a:rPr lang="en-US" dirty="0">
                <a:gradFill>
                  <a:gsLst>
                    <a:gs pos="2917">
                      <a:srgbClr val="353535"/>
                    </a:gs>
                    <a:gs pos="30000">
                      <a:srgbClr val="353535"/>
                    </a:gs>
                  </a:gsLst>
                  <a:lin ang="5400000" scaled="0"/>
                </a:gradFill>
                <a:latin typeface="Segoe UI Semilight"/>
              </a:rPr>
              <a:t>Microsoft</a:t>
            </a:r>
            <a:r>
              <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and the Co-Sell program</a:t>
            </a:r>
          </a:p>
        </p:txBody>
      </p:sp>
      <p:sp>
        <p:nvSpPr>
          <p:cNvPr id="6" name="TextBox 5">
            <a:extLst>
              <a:ext uri="{FF2B5EF4-FFF2-40B4-BE49-F238E27FC236}">
                <a16:creationId xmlns:a16="http://schemas.microsoft.com/office/drawing/2014/main" id="{444923A0-3F1D-45AC-9335-E65386F1EE59}"/>
              </a:ext>
            </a:extLst>
          </p:cNvPr>
          <p:cNvSpPr txBox="1"/>
          <p:nvPr/>
        </p:nvSpPr>
        <p:spPr>
          <a:xfrm>
            <a:off x="1699987" y="2907288"/>
            <a:ext cx="9606098" cy="932563"/>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8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Make it real</a:t>
            </a:r>
            <a:br>
              <a:rPr kumimoji="0" lang="en-US" sz="2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lang="en-US" dirty="0">
                <a:gradFill>
                  <a:gsLst>
                    <a:gs pos="2917">
                      <a:srgbClr val="353535"/>
                    </a:gs>
                    <a:gs pos="30000">
                      <a:srgbClr val="353535"/>
                    </a:gs>
                  </a:gsLst>
                  <a:lin ang="5400000" scaled="0"/>
                </a:gradFill>
              </a:rPr>
              <a:t>Q&amp;A </a:t>
            </a:r>
            <a:r>
              <a:rPr lang="en-US" dirty="0"/>
              <a:t>with Frances Zelazny -Chief Strategy and Marketing Officer, BioCatch</a:t>
            </a:r>
            <a:endPar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9AD66DCC-B47F-424B-897F-621AE99976E6}"/>
              </a:ext>
            </a:extLst>
          </p:cNvPr>
          <p:cNvSpPr txBox="1"/>
          <p:nvPr/>
        </p:nvSpPr>
        <p:spPr>
          <a:xfrm>
            <a:off x="1699987" y="4274788"/>
            <a:ext cx="9606098" cy="932563"/>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8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Make it </a:t>
            </a:r>
            <a:r>
              <a:rPr lang="en-US" sz="2800" dirty="0">
                <a:solidFill>
                  <a:srgbClr val="0078D7"/>
                </a:solidFill>
                <a:latin typeface="Segoe UI" panose="020B0502040204020203" pitchFamily="34" charset="0"/>
                <a:cs typeface="Segoe UI" panose="020B0502040204020203" pitchFamily="34" charset="0"/>
              </a:rPr>
              <a:t>happen</a:t>
            </a:r>
            <a:br>
              <a:rPr kumimoji="0" lang="en-US" sz="2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br>
            <a:r>
              <a:rPr lang="en-US" dirty="0">
                <a:gradFill>
                  <a:gsLst>
                    <a:gs pos="2917">
                      <a:srgbClr val="353535"/>
                    </a:gs>
                    <a:gs pos="30000">
                      <a:srgbClr val="353535"/>
                    </a:gs>
                  </a:gsLst>
                  <a:lin ang="5400000" scaled="0"/>
                </a:gradFill>
              </a:rPr>
              <a:t>Six steps to building a successful co-selling relationship with Microsoft</a:t>
            </a:r>
            <a:endParaRPr kumimoji="0" lang="en-US" sz="1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Oval 4">
            <a:extLst>
              <a:ext uri="{FF2B5EF4-FFF2-40B4-BE49-F238E27FC236}">
                <a16:creationId xmlns:a16="http://schemas.microsoft.com/office/drawing/2014/main" id="{72B77DA6-7CF7-4485-ADE8-DCF8935B67C6}"/>
              </a:ext>
            </a:extLst>
          </p:cNvPr>
          <p:cNvSpPr/>
          <p:nvPr/>
        </p:nvSpPr>
        <p:spPr bwMode="auto">
          <a:xfrm>
            <a:off x="753292" y="1579350"/>
            <a:ext cx="853440" cy="853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1</a:t>
            </a:r>
          </a:p>
        </p:txBody>
      </p:sp>
      <p:sp>
        <p:nvSpPr>
          <p:cNvPr id="13" name="Oval 12">
            <a:extLst>
              <a:ext uri="{FF2B5EF4-FFF2-40B4-BE49-F238E27FC236}">
                <a16:creationId xmlns:a16="http://schemas.microsoft.com/office/drawing/2014/main" id="{89BC5ACA-93F2-4C8A-BF49-7C8D23F99D1F}"/>
              </a:ext>
            </a:extLst>
          </p:cNvPr>
          <p:cNvSpPr/>
          <p:nvPr/>
        </p:nvSpPr>
        <p:spPr bwMode="auto">
          <a:xfrm>
            <a:off x="753292" y="4314350"/>
            <a:ext cx="853440" cy="853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charset="0"/>
                <a:ea typeface="Segoe UI" charset="0"/>
                <a:cs typeface="Segoe UI" charset="0"/>
              </a:rPr>
              <a:t>3</a:t>
            </a:r>
          </a:p>
        </p:txBody>
      </p:sp>
      <p:sp>
        <p:nvSpPr>
          <p:cNvPr id="14" name="Oval 13">
            <a:extLst>
              <a:ext uri="{FF2B5EF4-FFF2-40B4-BE49-F238E27FC236}">
                <a16:creationId xmlns:a16="http://schemas.microsoft.com/office/drawing/2014/main" id="{F5956295-EA88-4B86-8DB3-7EB30CF58C74}"/>
              </a:ext>
            </a:extLst>
          </p:cNvPr>
          <p:cNvSpPr/>
          <p:nvPr/>
        </p:nvSpPr>
        <p:spPr bwMode="auto">
          <a:xfrm>
            <a:off x="753292" y="2946850"/>
            <a:ext cx="853440" cy="853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charset="0"/>
                <a:ea typeface="Segoe UI" charset="0"/>
                <a:cs typeface="Segoe UI" charset="0"/>
              </a:rPr>
              <a:t>2</a:t>
            </a:r>
          </a:p>
        </p:txBody>
      </p:sp>
    </p:spTree>
    <p:extLst>
      <p:ext uri="{BB962C8B-B14F-4D97-AF65-F5344CB8AC3E}">
        <p14:creationId xmlns:p14="http://schemas.microsoft.com/office/powerpoint/2010/main" val="2642834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5"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2546" y="2759119"/>
            <a:ext cx="10495015" cy="1181862"/>
          </a:xfrm>
        </p:spPr>
        <p:txBody>
          <a:bodyPr/>
          <a:lstStyle/>
          <a:p>
            <a:r>
              <a:rPr lang="en-US" sz="4400" dirty="0">
                <a:latin typeface="Segoe UI" charset="0"/>
                <a:ea typeface="Segoe UI" charset="0"/>
                <a:cs typeface="Segoe UI" charset="0"/>
              </a:rPr>
              <a:t>Learn how it works</a:t>
            </a:r>
            <a:br>
              <a:rPr lang="en-US" sz="4400" dirty="0">
                <a:latin typeface="Segoe UI" charset="0"/>
                <a:ea typeface="Segoe UI" charset="0"/>
                <a:cs typeface="Segoe UI" charset="0"/>
              </a:rPr>
            </a:br>
            <a:r>
              <a:rPr lang="en-US" sz="2800" dirty="0"/>
              <a:t>Selling with Microsoft and the Co-Sell motion</a:t>
            </a:r>
          </a:p>
        </p:txBody>
      </p:sp>
      <p:sp>
        <p:nvSpPr>
          <p:cNvPr id="3" name="Oval 2">
            <a:extLst>
              <a:ext uri="{FF2B5EF4-FFF2-40B4-BE49-F238E27FC236}">
                <a16:creationId xmlns:a16="http://schemas.microsoft.com/office/drawing/2014/main" id="{72B77DA6-7CF7-4485-ADE8-DCF8935B67C6}"/>
              </a:ext>
            </a:extLst>
          </p:cNvPr>
          <p:cNvSpPr/>
          <p:nvPr/>
        </p:nvSpPr>
        <p:spPr bwMode="auto">
          <a:xfrm>
            <a:off x="496617" y="2844381"/>
            <a:ext cx="1011339" cy="101133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a:ln>
                  <a:noFill/>
                </a:ln>
                <a:solidFill>
                  <a:srgbClr val="0078D7"/>
                </a:solidFill>
                <a:effectLst/>
                <a:uLnTx/>
                <a:uFillTx/>
                <a:latin typeface="Segoe UI" charset="0"/>
                <a:ea typeface="Segoe UI" charset="0"/>
                <a:cs typeface="Segoe UI" charset="0"/>
              </a:rPr>
              <a:t>1</a:t>
            </a:r>
          </a:p>
        </p:txBody>
      </p:sp>
    </p:spTree>
    <p:extLst>
      <p:ext uri="{BB962C8B-B14F-4D97-AF65-F5344CB8AC3E}">
        <p14:creationId xmlns:p14="http://schemas.microsoft.com/office/powerpoint/2010/main" val="41889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lling with Microsoft World Graphic">
            <a:extLst>
              <a:ext uri="{FF2B5EF4-FFF2-40B4-BE49-F238E27FC236}">
                <a16:creationId xmlns:a16="http://schemas.microsoft.com/office/drawing/2014/main" id="{3029CF83-5192-44F7-B6AA-1C340462B9AD}"/>
              </a:ext>
            </a:extLst>
          </p:cNvPr>
          <p:cNvSpPr>
            <a:spLocks noGrp="1"/>
          </p:cNvSpPr>
          <p:nvPr>
            <p:ph type="title"/>
          </p:nvPr>
        </p:nvSpPr>
        <p:spPr>
          <a:xfrm>
            <a:off x="581489" y="468372"/>
            <a:ext cx="10255211" cy="389227"/>
          </a:xfrm>
        </p:spPr>
        <p:txBody>
          <a:bodyPr/>
          <a:lstStyle/>
          <a:p>
            <a:r>
              <a:rPr lang="en-US"/>
              <a:t>Selling with Microsoft</a:t>
            </a:r>
          </a:p>
        </p:txBody>
      </p:sp>
      <p:cxnSp>
        <p:nvCxnSpPr>
          <p:cNvPr id="50" name="Straight Connector 49">
            <a:extLst>
              <a:ext uri="{FF2B5EF4-FFF2-40B4-BE49-F238E27FC236}">
                <a16:creationId xmlns:a16="http://schemas.microsoft.com/office/drawing/2014/main" id="{FA5ECFF3-DE7F-4F35-B935-7B5B41C280BF}"/>
              </a:ext>
            </a:extLst>
          </p:cNvPr>
          <p:cNvCxnSpPr>
            <a:cxnSpLocks/>
          </p:cNvCxnSpPr>
          <p:nvPr/>
        </p:nvCxnSpPr>
        <p:spPr>
          <a:xfrm flipV="1">
            <a:off x="6239081" y="3854658"/>
            <a:ext cx="2371107" cy="1051973"/>
          </a:xfrm>
          <a:prstGeom prst="line">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FA9C552F-444F-4880-9970-20C6F0E3E78E}"/>
              </a:ext>
            </a:extLst>
          </p:cNvPr>
          <p:cNvCxnSpPr>
            <a:cxnSpLocks/>
            <a:stCxn id="413" idx="1"/>
          </p:cNvCxnSpPr>
          <p:nvPr/>
        </p:nvCxnSpPr>
        <p:spPr>
          <a:xfrm flipH="1" flipV="1">
            <a:off x="3012355" y="1431975"/>
            <a:ext cx="2199982" cy="624454"/>
          </a:xfrm>
          <a:prstGeom prst="line">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E01C38A-94F0-4B34-A532-3938B69C5E90}"/>
              </a:ext>
            </a:extLst>
          </p:cNvPr>
          <p:cNvCxnSpPr>
            <a:cxnSpLocks/>
          </p:cNvCxnSpPr>
          <p:nvPr/>
        </p:nvCxnSpPr>
        <p:spPr>
          <a:xfrm flipH="1" flipV="1">
            <a:off x="2929355" y="3645528"/>
            <a:ext cx="2508799" cy="219782"/>
          </a:xfrm>
          <a:prstGeom prst="line">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641FD090-FFFC-4E2F-B171-92F8E24B0D12}"/>
              </a:ext>
            </a:extLst>
          </p:cNvPr>
          <p:cNvCxnSpPr>
            <a:cxnSpLocks/>
          </p:cNvCxnSpPr>
          <p:nvPr/>
        </p:nvCxnSpPr>
        <p:spPr>
          <a:xfrm flipV="1">
            <a:off x="6180949" y="1399949"/>
            <a:ext cx="2456982" cy="1432019"/>
          </a:xfrm>
          <a:prstGeom prst="line">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88BDD0B0-8A7C-4A85-B46F-92A3E2102FE0}"/>
              </a:ext>
            </a:extLst>
          </p:cNvPr>
          <p:cNvGrpSpPr/>
          <p:nvPr/>
        </p:nvGrpSpPr>
        <p:grpSpPr>
          <a:xfrm>
            <a:off x="581488" y="1277065"/>
            <a:ext cx="2325250" cy="1759495"/>
            <a:chOff x="757705" y="1606117"/>
            <a:chExt cx="2371876" cy="1794777"/>
          </a:xfrm>
        </p:grpSpPr>
        <p:grpSp>
          <p:nvGrpSpPr>
            <p:cNvPr id="47" name="Group 46">
              <a:extLst>
                <a:ext uri="{FF2B5EF4-FFF2-40B4-BE49-F238E27FC236}">
                  <a16:creationId xmlns:a16="http://schemas.microsoft.com/office/drawing/2014/main" id="{92F4710C-D707-4DA7-BE90-820681252E9C}"/>
                </a:ext>
              </a:extLst>
            </p:cNvPr>
            <p:cNvGrpSpPr/>
            <p:nvPr/>
          </p:nvGrpSpPr>
          <p:grpSpPr>
            <a:xfrm>
              <a:off x="807858" y="1967110"/>
              <a:ext cx="2321723" cy="429348"/>
              <a:chOff x="6540976" y="4007426"/>
              <a:chExt cx="2321723" cy="429348"/>
            </a:xfrm>
          </p:grpSpPr>
          <p:sp>
            <p:nvSpPr>
              <p:cNvPr id="201" name="TextBox 200">
                <a:extLst>
                  <a:ext uri="{FF2B5EF4-FFF2-40B4-BE49-F238E27FC236}">
                    <a16:creationId xmlns:a16="http://schemas.microsoft.com/office/drawing/2014/main" id="{E93A61DD-F0CE-4189-9C99-CE0F55C4D456}"/>
                  </a:ext>
                </a:extLst>
              </p:cNvPr>
              <p:cNvSpPr txBox="1"/>
              <p:nvPr/>
            </p:nvSpPr>
            <p:spPr>
              <a:xfrm>
                <a:off x="6902867" y="4007426"/>
                <a:ext cx="1959832" cy="429348"/>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1029" b="1">
                    <a:gradFill>
                      <a:gsLst>
                        <a:gs pos="0">
                          <a:srgbClr val="2F2F2F">
                            <a:lumMod val="90000"/>
                            <a:lumOff val="10000"/>
                          </a:srgbClr>
                        </a:gs>
                        <a:gs pos="100000">
                          <a:srgbClr val="2F2F2F">
                            <a:lumMod val="90000"/>
                            <a:lumOff val="10000"/>
                          </a:srgbClr>
                        </a:gs>
                      </a:gsLst>
                      <a:lin ang="5400000" scaled="0"/>
                    </a:gradFill>
                  </a:rPr>
                  <a:t>Microsoft Value</a:t>
                </a:r>
              </a:p>
              <a:p>
                <a:pPr defTabSz="641689">
                  <a:spcAft>
                    <a:spcPts val="0"/>
                  </a:spcAft>
                </a:pPr>
                <a:r>
                  <a:rPr lang="en-US" sz="1029">
                    <a:gradFill>
                      <a:gsLst>
                        <a:gs pos="0">
                          <a:srgbClr val="2F2F2F">
                            <a:lumMod val="90000"/>
                            <a:lumOff val="10000"/>
                          </a:srgbClr>
                        </a:gs>
                        <a:gs pos="100000">
                          <a:srgbClr val="2F2F2F">
                            <a:lumMod val="90000"/>
                            <a:lumOff val="10000"/>
                          </a:srgbClr>
                        </a:gs>
                      </a:gsLst>
                      <a:lin ang="5400000" scaled="0"/>
                    </a:gradFill>
                  </a:rPr>
                  <a:t>Global Marketplace Capabilities</a:t>
                </a:r>
              </a:p>
            </p:txBody>
          </p:sp>
          <p:sp>
            <p:nvSpPr>
              <p:cNvPr id="202" name="Commitments_EC4D">
                <a:extLst>
                  <a:ext uri="{FF2B5EF4-FFF2-40B4-BE49-F238E27FC236}">
                    <a16:creationId xmlns:a16="http://schemas.microsoft.com/office/drawing/2014/main" id="{54C05992-07FC-492F-BB90-79AC777E46CC}"/>
                  </a:ext>
                </a:extLst>
              </p:cNvPr>
              <p:cNvSpPr>
                <a:spLocks noChangeAspect="1" noEditPoints="1"/>
              </p:cNvSpPr>
              <p:nvPr/>
            </p:nvSpPr>
            <p:spPr bwMode="auto">
              <a:xfrm>
                <a:off x="6540976" y="4124363"/>
                <a:ext cx="200478" cy="19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grpSp>
          <p:nvGrpSpPr>
            <p:cNvPr id="46" name="Group 45">
              <a:extLst>
                <a:ext uri="{FF2B5EF4-FFF2-40B4-BE49-F238E27FC236}">
                  <a16:creationId xmlns:a16="http://schemas.microsoft.com/office/drawing/2014/main" id="{8C25BFAF-B8E8-43A1-BB7D-8693E0A8F3B4}"/>
                </a:ext>
              </a:extLst>
            </p:cNvPr>
            <p:cNvGrpSpPr/>
            <p:nvPr/>
          </p:nvGrpSpPr>
          <p:grpSpPr>
            <a:xfrm>
              <a:off x="807858" y="2341651"/>
              <a:ext cx="2052418" cy="429348"/>
              <a:chOff x="6540976" y="4381967"/>
              <a:chExt cx="2052418" cy="429348"/>
            </a:xfrm>
          </p:grpSpPr>
          <p:sp>
            <p:nvSpPr>
              <p:cNvPr id="199" name="TextBox 198">
                <a:extLst>
                  <a:ext uri="{FF2B5EF4-FFF2-40B4-BE49-F238E27FC236}">
                    <a16:creationId xmlns:a16="http://schemas.microsoft.com/office/drawing/2014/main" id="{7519787F-555F-4D78-A90A-CC80953FDB8A}"/>
                  </a:ext>
                </a:extLst>
              </p:cNvPr>
              <p:cNvSpPr txBox="1"/>
              <p:nvPr/>
            </p:nvSpPr>
            <p:spPr>
              <a:xfrm>
                <a:off x="6902867" y="4381967"/>
                <a:ext cx="1690527" cy="429348"/>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1029" b="1">
                    <a:gradFill>
                      <a:gsLst>
                        <a:gs pos="0">
                          <a:srgbClr val="2F2F2F">
                            <a:lumMod val="90000"/>
                            <a:lumOff val="10000"/>
                          </a:srgbClr>
                        </a:gs>
                        <a:gs pos="100000">
                          <a:srgbClr val="2F2F2F">
                            <a:lumMod val="90000"/>
                            <a:lumOff val="10000"/>
                          </a:srgbClr>
                        </a:gs>
                      </a:gsLst>
                      <a:lin ang="5400000" scaled="0"/>
                    </a:gradFill>
                  </a:rPr>
                  <a:t>Demand Generation</a:t>
                </a:r>
                <a:br>
                  <a:rPr lang="en-US" sz="1029">
                    <a:gradFill>
                      <a:gsLst>
                        <a:gs pos="0">
                          <a:srgbClr val="2F2F2F">
                            <a:lumMod val="90000"/>
                            <a:lumOff val="10000"/>
                          </a:srgbClr>
                        </a:gs>
                        <a:gs pos="100000">
                          <a:srgbClr val="2F2F2F">
                            <a:lumMod val="90000"/>
                            <a:lumOff val="10000"/>
                          </a:srgbClr>
                        </a:gs>
                      </a:gsLst>
                      <a:lin ang="5400000" scaled="0"/>
                    </a:gradFill>
                  </a:rPr>
                </a:br>
                <a:r>
                  <a:rPr lang="en-US" sz="1029">
                    <a:gradFill>
                      <a:gsLst>
                        <a:gs pos="0">
                          <a:srgbClr val="2F2F2F">
                            <a:lumMod val="90000"/>
                            <a:lumOff val="10000"/>
                          </a:srgbClr>
                        </a:gs>
                        <a:gs pos="100000">
                          <a:srgbClr val="2F2F2F">
                            <a:lumMod val="90000"/>
                            <a:lumOff val="10000"/>
                          </a:srgbClr>
                        </a:gs>
                      </a:gsLst>
                      <a:lin ang="5400000" scaled="0"/>
                    </a:gradFill>
                  </a:rPr>
                  <a:t>GDC 100k leads per month</a:t>
                </a:r>
              </a:p>
            </p:txBody>
          </p:sp>
          <p:sp>
            <p:nvSpPr>
              <p:cNvPr id="200" name="Financial_E7BB">
                <a:extLst>
                  <a:ext uri="{FF2B5EF4-FFF2-40B4-BE49-F238E27FC236}">
                    <a16:creationId xmlns:a16="http://schemas.microsoft.com/office/drawing/2014/main" id="{AC4F5A09-CFEC-46A6-A0D9-3D3CC8A65669}"/>
                  </a:ext>
                </a:extLst>
              </p:cNvPr>
              <p:cNvSpPr>
                <a:spLocks noChangeAspect="1" noEditPoints="1"/>
              </p:cNvSpPr>
              <p:nvPr/>
            </p:nvSpPr>
            <p:spPr bwMode="auto">
              <a:xfrm>
                <a:off x="6540976" y="4507225"/>
                <a:ext cx="200478" cy="178833"/>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grpSp>
          <p:nvGrpSpPr>
            <p:cNvPr id="45" name="Group 44">
              <a:extLst>
                <a:ext uri="{FF2B5EF4-FFF2-40B4-BE49-F238E27FC236}">
                  <a16:creationId xmlns:a16="http://schemas.microsoft.com/office/drawing/2014/main" id="{E85B1FCD-8617-43E7-AF0E-804FA07198E3}"/>
                </a:ext>
              </a:extLst>
            </p:cNvPr>
            <p:cNvGrpSpPr/>
            <p:nvPr/>
          </p:nvGrpSpPr>
          <p:grpSpPr>
            <a:xfrm>
              <a:off x="807858" y="2716192"/>
              <a:ext cx="1149927" cy="429348"/>
              <a:chOff x="6540976" y="4756508"/>
              <a:chExt cx="1149927" cy="429348"/>
            </a:xfrm>
          </p:grpSpPr>
          <p:sp>
            <p:nvSpPr>
              <p:cNvPr id="197" name="TextBox 196">
                <a:extLst>
                  <a:ext uri="{FF2B5EF4-FFF2-40B4-BE49-F238E27FC236}">
                    <a16:creationId xmlns:a16="http://schemas.microsoft.com/office/drawing/2014/main" id="{C2F4B5CC-193A-4DFD-BBFF-55413BF67292}"/>
                  </a:ext>
                </a:extLst>
              </p:cNvPr>
              <p:cNvSpPr txBox="1"/>
              <p:nvPr/>
            </p:nvSpPr>
            <p:spPr>
              <a:xfrm>
                <a:off x="6902867" y="4756508"/>
                <a:ext cx="788036" cy="429348"/>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1029" b="1">
                    <a:gradFill>
                      <a:gsLst>
                        <a:gs pos="0">
                          <a:srgbClr val="2F2F2F">
                            <a:lumMod val="90000"/>
                            <a:lumOff val="10000"/>
                          </a:srgbClr>
                        </a:gs>
                        <a:gs pos="100000">
                          <a:srgbClr val="2F2F2F">
                            <a:lumMod val="90000"/>
                            <a:lumOff val="10000"/>
                          </a:srgbClr>
                        </a:gs>
                      </a:gsLst>
                      <a:lin ang="5400000" scaled="0"/>
                    </a:gradFill>
                  </a:rPr>
                  <a:t>Reach</a:t>
                </a:r>
              </a:p>
              <a:p>
                <a:pPr defTabSz="641689">
                  <a:spcAft>
                    <a:spcPts val="0"/>
                  </a:spcAft>
                </a:pPr>
                <a:r>
                  <a:rPr lang="en-US" sz="1029">
                    <a:gradFill>
                      <a:gsLst>
                        <a:gs pos="0">
                          <a:srgbClr val="2F2F2F">
                            <a:lumMod val="90000"/>
                            <a:lumOff val="10000"/>
                          </a:srgbClr>
                        </a:gs>
                        <a:gs pos="100000">
                          <a:srgbClr val="2F2F2F">
                            <a:lumMod val="90000"/>
                            <a:lumOff val="10000"/>
                          </a:srgbClr>
                        </a:gs>
                      </a:gsLst>
                      <a:lin ang="5400000" scaled="0"/>
                    </a:gradFill>
                  </a:rPr>
                  <a:t>75M Buyers</a:t>
                </a:r>
              </a:p>
            </p:txBody>
          </p:sp>
          <p:sp>
            <p:nvSpPr>
              <p:cNvPr id="198" name="IoT">
                <a:extLst>
                  <a:ext uri="{FF2B5EF4-FFF2-40B4-BE49-F238E27FC236}">
                    <a16:creationId xmlns:a16="http://schemas.microsoft.com/office/drawing/2014/main" id="{55D7B306-A4FA-4257-BD1A-39C587360842}"/>
                  </a:ext>
                </a:extLst>
              </p:cNvPr>
              <p:cNvSpPr>
                <a:spLocks noChangeAspect="1" noEditPoints="1"/>
              </p:cNvSpPr>
              <p:nvPr/>
            </p:nvSpPr>
            <p:spPr bwMode="auto">
              <a:xfrm>
                <a:off x="6540976" y="4857582"/>
                <a:ext cx="226836" cy="2272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sp>
          <p:nvSpPr>
            <p:cNvPr id="204" name="Rectangle 203">
              <a:extLst>
                <a:ext uri="{FF2B5EF4-FFF2-40B4-BE49-F238E27FC236}">
                  <a16:creationId xmlns:a16="http://schemas.microsoft.com/office/drawing/2014/main" id="{A0050FC1-51E6-4506-9336-4A56E1CC19FC}"/>
                </a:ext>
              </a:extLst>
            </p:cNvPr>
            <p:cNvSpPr/>
            <p:nvPr/>
          </p:nvSpPr>
          <p:spPr>
            <a:xfrm>
              <a:off x="757705" y="1606117"/>
              <a:ext cx="2321071" cy="320040"/>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9642" tIns="179285" rIns="88592" bIns="179285" numCol="1" spcCol="1270" anchor="ctr" anchorCtr="0">
              <a:noAutofit/>
            </a:bodyPr>
            <a:lstStyle/>
            <a:p>
              <a:pPr defTabSz="896354"/>
              <a:r>
                <a:rPr lang="en-US" sz="1176" b="1">
                  <a:gradFill>
                    <a:gsLst>
                      <a:gs pos="0">
                        <a:srgbClr val="FFFFFF"/>
                      </a:gs>
                      <a:gs pos="100000">
                        <a:srgbClr val="FFFFFF"/>
                      </a:gs>
                    </a:gsLst>
                    <a:lin ang="5400000" scaled="0"/>
                  </a:gradFill>
                  <a:latin typeface="Segoe UI"/>
                  <a:cs typeface="Segoe UI" pitchFamily="34" charset="0"/>
                </a:rPr>
                <a:t>1: Millions</a:t>
              </a:r>
            </a:p>
          </p:txBody>
        </p:sp>
        <p:grpSp>
          <p:nvGrpSpPr>
            <p:cNvPr id="273" name="Group 272">
              <a:extLst>
                <a:ext uri="{FF2B5EF4-FFF2-40B4-BE49-F238E27FC236}">
                  <a16:creationId xmlns:a16="http://schemas.microsoft.com/office/drawing/2014/main" id="{24627C7E-CBF5-4456-8CEA-3B96429241A4}"/>
                </a:ext>
              </a:extLst>
            </p:cNvPr>
            <p:cNvGrpSpPr/>
            <p:nvPr/>
          </p:nvGrpSpPr>
          <p:grpSpPr>
            <a:xfrm>
              <a:off x="831731" y="3116970"/>
              <a:ext cx="2063811" cy="283924"/>
              <a:chOff x="831731" y="3116970"/>
              <a:chExt cx="2063811" cy="283924"/>
            </a:xfrm>
          </p:grpSpPr>
          <p:sp>
            <p:nvSpPr>
              <p:cNvPr id="271" name="plus">
                <a:extLst>
                  <a:ext uri="{FF2B5EF4-FFF2-40B4-BE49-F238E27FC236}">
                    <a16:creationId xmlns:a16="http://schemas.microsoft.com/office/drawing/2014/main" id="{296E2568-C600-48B3-BDC9-EDC63980FC76}"/>
                  </a:ext>
                </a:extLst>
              </p:cNvPr>
              <p:cNvSpPr>
                <a:spLocks noChangeAspect="1" noEditPoints="1"/>
              </p:cNvSpPr>
              <p:nvPr/>
            </p:nvSpPr>
            <p:spPr bwMode="auto">
              <a:xfrm>
                <a:off x="831731" y="3170630"/>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pPr>
                <a:endParaRPr lang="en-US" sz="1078">
                  <a:gradFill>
                    <a:gsLst>
                      <a:gs pos="0">
                        <a:srgbClr val="FFFFFF"/>
                      </a:gs>
                      <a:gs pos="100000">
                        <a:srgbClr val="FFFFFF"/>
                      </a:gs>
                    </a:gsLst>
                    <a:lin ang="5400000" scaled="1"/>
                  </a:gradFill>
                  <a:latin typeface="Segoe UI"/>
                </a:endParaRPr>
              </a:p>
            </p:txBody>
          </p:sp>
          <p:sp>
            <p:nvSpPr>
              <p:cNvPr id="272" name="TextBox 271">
                <a:extLst>
                  <a:ext uri="{FF2B5EF4-FFF2-40B4-BE49-F238E27FC236}">
                    <a16:creationId xmlns:a16="http://schemas.microsoft.com/office/drawing/2014/main" id="{54DB21C3-B29E-40EC-A2A2-E61909CFFA93}"/>
                  </a:ext>
                </a:extLst>
              </p:cNvPr>
              <p:cNvSpPr txBox="1"/>
              <p:nvPr/>
            </p:nvSpPr>
            <p:spPr>
              <a:xfrm>
                <a:off x="1169749" y="3116970"/>
                <a:ext cx="1725793" cy="283924"/>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1029">
                    <a:gradFill>
                      <a:gsLst>
                        <a:gs pos="0">
                          <a:srgbClr val="2F2F2F">
                            <a:lumMod val="90000"/>
                            <a:lumOff val="10000"/>
                          </a:srgbClr>
                        </a:gs>
                        <a:gs pos="100000">
                          <a:srgbClr val="2F2F2F">
                            <a:lumMod val="90000"/>
                            <a:lumOff val="10000"/>
                          </a:srgbClr>
                        </a:gs>
                      </a:gsLst>
                      <a:lin ang="5400000" scaled="0"/>
                    </a:gradFill>
                  </a:rPr>
                  <a:t>Leads Generated via Search</a:t>
                </a:r>
              </a:p>
            </p:txBody>
          </p:sp>
        </p:grpSp>
      </p:grpSp>
      <p:grpSp>
        <p:nvGrpSpPr>
          <p:cNvPr id="308" name="Group 307">
            <a:extLst>
              <a:ext uri="{FF2B5EF4-FFF2-40B4-BE49-F238E27FC236}">
                <a16:creationId xmlns:a16="http://schemas.microsoft.com/office/drawing/2014/main" id="{39AC931A-5179-4C1C-9BCA-924B291CD1F5}"/>
              </a:ext>
            </a:extLst>
          </p:cNvPr>
          <p:cNvGrpSpPr/>
          <p:nvPr/>
        </p:nvGrpSpPr>
        <p:grpSpPr>
          <a:xfrm>
            <a:off x="8765611" y="1277064"/>
            <a:ext cx="2275444" cy="2083415"/>
            <a:chOff x="8941382" y="1444262"/>
            <a:chExt cx="2321071" cy="2125192"/>
          </a:xfrm>
        </p:grpSpPr>
        <p:grpSp>
          <p:nvGrpSpPr>
            <p:cNvPr id="288" name="Group 287">
              <a:extLst>
                <a:ext uri="{FF2B5EF4-FFF2-40B4-BE49-F238E27FC236}">
                  <a16:creationId xmlns:a16="http://schemas.microsoft.com/office/drawing/2014/main" id="{9059145C-C7CF-4838-9A7F-1A3126156F2E}"/>
                </a:ext>
              </a:extLst>
            </p:cNvPr>
            <p:cNvGrpSpPr/>
            <p:nvPr/>
          </p:nvGrpSpPr>
          <p:grpSpPr>
            <a:xfrm>
              <a:off x="8991535" y="1805255"/>
              <a:ext cx="1691742" cy="415498"/>
              <a:chOff x="6540976" y="4007426"/>
              <a:chExt cx="1691742" cy="415498"/>
            </a:xfrm>
          </p:grpSpPr>
          <p:sp>
            <p:nvSpPr>
              <p:cNvPr id="299" name="TextBox 298">
                <a:extLst>
                  <a:ext uri="{FF2B5EF4-FFF2-40B4-BE49-F238E27FC236}">
                    <a16:creationId xmlns:a16="http://schemas.microsoft.com/office/drawing/2014/main" id="{3F648519-7DF8-47E6-A320-620044FEA52F}"/>
                  </a:ext>
                </a:extLst>
              </p:cNvPr>
              <p:cNvSpPr txBox="1"/>
              <p:nvPr/>
            </p:nvSpPr>
            <p:spPr>
              <a:xfrm>
                <a:off x="6902867" y="4007426"/>
                <a:ext cx="1329851" cy="415498"/>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980" b="1">
                    <a:gradFill>
                      <a:gsLst>
                        <a:gs pos="0">
                          <a:srgbClr val="2F2F2F">
                            <a:lumMod val="90000"/>
                            <a:lumOff val="10000"/>
                          </a:srgbClr>
                        </a:gs>
                        <a:gs pos="100000">
                          <a:srgbClr val="2F2F2F">
                            <a:lumMod val="90000"/>
                            <a:lumOff val="10000"/>
                          </a:srgbClr>
                        </a:gs>
                      </a:gsLst>
                      <a:lin ang="5400000" scaled="0"/>
                    </a:gradFill>
                  </a:rPr>
                  <a:t>Microsoft Value</a:t>
                </a:r>
              </a:p>
              <a:p>
                <a:pPr defTabSz="641689">
                  <a:spcAft>
                    <a:spcPts val="0"/>
                  </a:spcAft>
                </a:pPr>
                <a:r>
                  <a:rPr lang="en-US" sz="980">
                    <a:gradFill>
                      <a:gsLst>
                        <a:gs pos="0">
                          <a:srgbClr val="2F2F2F">
                            <a:lumMod val="90000"/>
                            <a:lumOff val="10000"/>
                          </a:srgbClr>
                        </a:gs>
                        <a:gs pos="100000">
                          <a:srgbClr val="2F2F2F">
                            <a:lumMod val="90000"/>
                            <a:lumOff val="10000"/>
                          </a:srgbClr>
                        </a:gs>
                      </a:gsLst>
                      <a:lin ang="5400000" scaled="0"/>
                    </a:gradFill>
                  </a:rPr>
                  <a:t>Global Channel Reach</a:t>
                </a:r>
              </a:p>
            </p:txBody>
          </p:sp>
          <p:sp>
            <p:nvSpPr>
              <p:cNvPr id="300" name="Commitments_EC4D">
                <a:extLst>
                  <a:ext uri="{FF2B5EF4-FFF2-40B4-BE49-F238E27FC236}">
                    <a16:creationId xmlns:a16="http://schemas.microsoft.com/office/drawing/2014/main" id="{7D7A6945-58E7-4B8D-A3C1-865B2562D7BE}"/>
                  </a:ext>
                </a:extLst>
              </p:cNvPr>
              <p:cNvSpPr>
                <a:spLocks noChangeAspect="1" noEditPoints="1"/>
              </p:cNvSpPr>
              <p:nvPr/>
            </p:nvSpPr>
            <p:spPr bwMode="auto">
              <a:xfrm>
                <a:off x="6540976" y="4124363"/>
                <a:ext cx="200478" cy="19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grpSp>
          <p:nvGrpSpPr>
            <p:cNvPr id="289" name="Group 288">
              <a:extLst>
                <a:ext uri="{FF2B5EF4-FFF2-40B4-BE49-F238E27FC236}">
                  <a16:creationId xmlns:a16="http://schemas.microsoft.com/office/drawing/2014/main" id="{D8F22604-AEC0-4983-A27C-5DE43CB98DF3}"/>
                </a:ext>
              </a:extLst>
            </p:cNvPr>
            <p:cNvGrpSpPr/>
            <p:nvPr/>
          </p:nvGrpSpPr>
          <p:grpSpPr>
            <a:xfrm>
              <a:off x="8991535" y="2167837"/>
              <a:ext cx="1664492" cy="415498"/>
              <a:chOff x="6540976" y="4381967"/>
              <a:chExt cx="1664492" cy="415498"/>
            </a:xfrm>
          </p:grpSpPr>
          <p:sp>
            <p:nvSpPr>
              <p:cNvPr id="297" name="TextBox 296">
                <a:extLst>
                  <a:ext uri="{FF2B5EF4-FFF2-40B4-BE49-F238E27FC236}">
                    <a16:creationId xmlns:a16="http://schemas.microsoft.com/office/drawing/2014/main" id="{33FE1F5B-34E8-4C9F-AB88-6C6B8422458B}"/>
                  </a:ext>
                </a:extLst>
              </p:cNvPr>
              <p:cNvSpPr txBox="1"/>
              <p:nvPr/>
            </p:nvSpPr>
            <p:spPr>
              <a:xfrm>
                <a:off x="6902867" y="4381967"/>
                <a:ext cx="1302601" cy="415498"/>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980" b="1">
                    <a:gradFill>
                      <a:gsLst>
                        <a:gs pos="0">
                          <a:srgbClr val="2F2F2F">
                            <a:lumMod val="90000"/>
                            <a:lumOff val="10000"/>
                          </a:srgbClr>
                        </a:gs>
                        <a:gs pos="100000">
                          <a:srgbClr val="2F2F2F">
                            <a:lumMod val="90000"/>
                            <a:lumOff val="10000"/>
                          </a:srgbClr>
                        </a:gs>
                      </a:gsLst>
                      <a:lin ang="5400000" scaled="0"/>
                    </a:gradFill>
                  </a:rPr>
                  <a:t>Demand Generation</a:t>
                </a:r>
                <a:br>
                  <a:rPr lang="en-US" sz="980">
                    <a:gradFill>
                      <a:gsLst>
                        <a:gs pos="0">
                          <a:srgbClr val="2F2F2F">
                            <a:lumMod val="90000"/>
                            <a:lumOff val="10000"/>
                          </a:srgbClr>
                        </a:gs>
                        <a:gs pos="100000">
                          <a:srgbClr val="2F2F2F">
                            <a:lumMod val="90000"/>
                            <a:lumOff val="10000"/>
                          </a:srgbClr>
                        </a:gs>
                      </a:gsLst>
                      <a:lin ang="5400000" scaled="0"/>
                    </a:gradFill>
                  </a:rPr>
                </a:br>
                <a:r>
                  <a:rPr lang="en-US" sz="980">
                    <a:gradFill>
                      <a:gsLst>
                        <a:gs pos="0">
                          <a:srgbClr val="2F2F2F">
                            <a:lumMod val="90000"/>
                            <a:lumOff val="10000"/>
                          </a:srgbClr>
                        </a:gs>
                        <a:gs pos="100000">
                          <a:srgbClr val="2F2F2F">
                            <a:lumMod val="90000"/>
                            <a:lumOff val="10000"/>
                          </a:srgbClr>
                        </a:gs>
                      </a:gsLst>
                      <a:lin ang="5400000" scaled="0"/>
                    </a:gradFill>
                  </a:rPr>
                  <a:t>17M Partner Sellers </a:t>
                </a:r>
              </a:p>
            </p:txBody>
          </p:sp>
          <p:sp>
            <p:nvSpPr>
              <p:cNvPr id="298" name="Financial_E7BB">
                <a:extLst>
                  <a:ext uri="{FF2B5EF4-FFF2-40B4-BE49-F238E27FC236}">
                    <a16:creationId xmlns:a16="http://schemas.microsoft.com/office/drawing/2014/main" id="{9A06B574-205F-4A86-A89C-DEECFDDB0EF3}"/>
                  </a:ext>
                </a:extLst>
              </p:cNvPr>
              <p:cNvSpPr>
                <a:spLocks noChangeAspect="1" noEditPoints="1"/>
              </p:cNvSpPr>
              <p:nvPr/>
            </p:nvSpPr>
            <p:spPr bwMode="auto">
              <a:xfrm>
                <a:off x="6540976" y="4507225"/>
                <a:ext cx="200478" cy="178833"/>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grpSp>
          <p:nvGrpSpPr>
            <p:cNvPr id="290" name="Group 289">
              <a:extLst>
                <a:ext uri="{FF2B5EF4-FFF2-40B4-BE49-F238E27FC236}">
                  <a16:creationId xmlns:a16="http://schemas.microsoft.com/office/drawing/2014/main" id="{5757662D-84CB-40DF-A1CA-8CE492E40A90}"/>
                </a:ext>
              </a:extLst>
            </p:cNvPr>
            <p:cNvGrpSpPr/>
            <p:nvPr/>
          </p:nvGrpSpPr>
          <p:grpSpPr>
            <a:xfrm>
              <a:off x="8991535" y="2621660"/>
              <a:ext cx="1978680" cy="415498"/>
              <a:chOff x="6540976" y="4702324"/>
              <a:chExt cx="1978680" cy="415498"/>
            </a:xfrm>
          </p:grpSpPr>
          <p:sp>
            <p:nvSpPr>
              <p:cNvPr id="295" name="TextBox 294">
                <a:extLst>
                  <a:ext uri="{FF2B5EF4-FFF2-40B4-BE49-F238E27FC236}">
                    <a16:creationId xmlns:a16="http://schemas.microsoft.com/office/drawing/2014/main" id="{691EC21B-6F31-400C-8490-FEC29298EA6D}"/>
                  </a:ext>
                </a:extLst>
              </p:cNvPr>
              <p:cNvSpPr txBox="1"/>
              <p:nvPr/>
            </p:nvSpPr>
            <p:spPr>
              <a:xfrm>
                <a:off x="6902867" y="4702324"/>
                <a:ext cx="1616789" cy="415498"/>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980" b="1">
                    <a:gradFill>
                      <a:gsLst>
                        <a:gs pos="0">
                          <a:srgbClr val="2F2F2F">
                            <a:lumMod val="90000"/>
                            <a:lumOff val="10000"/>
                          </a:srgbClr>
                        </a:gs>
                        <a:gs pos="100000">
                          <a:srgbClr val="2F2F2F">
                            <a:lumMod val="90000"/>
                            <a:lumOff val="10000"/>
                          </a:srgbClr>
                        </a:gs>
                      </a:gsLst>
                      <a:lin ang="5400000" scaled="0"/>
                    </a:gradFill>
                  </a:rPr>
                  <a:t>Reach</a:t>
                </a:r>
              </a:p>
              <a:p>
                <a:pPr defTabSz="641689">
                  <a:spcAft>
                    <a:spcPts val="0"/>
                  </a:spcAft>
                </a:pPr>
                <a:r>
                  <a:rPr lang="en-US" sz="980">
                    <a:gradFill>
                      <a:gsLst>
                        <a:gs pos="0">
                          <a:srgbClr val="2F2F2F">
                            <a:lumMod val="90000"/>
                            <a:lumOff val="10000"/>
                          </a:srgbClr>
                        </a:gs>
                        <a:gs pos="100000">
                          <a:srgbClr val="2F2F2F">
                            <a:lumMod val="90000"/>
                            <a:lumOff val="10000"/>
                          </a:srgbClr>
                        </a:gs>
                      </a:gsLst>
                      <a:lin ang="5400000" scaled="0"/>
                    </a:gradFill>
                  </a:rPr>
                  <a:t>500K partner opportunities</a:t>
                </a:r>
              </a:p>
            </p:txBody>
          </p:sp>
          <p:sp>
            <p:nvSpPr>
              <p:cNvPr id="296" name="IoT">
                <a:extLst>
                  <a:ext uri="{FF2B5EF4-FFF2-40B4-BE49-F238E27FC236}">
                    <a16:creationId xmlns:a16="http://schemas.microsoft.com/office/drawing/2014/main" id="{213D752F-05B5-44B1-BCAF-8F8046BDECE1}"/>
                  </a:ext>
                </a:extLst>
              </p:cNvPr>
              <p:cNvSpPr>
                <a:spLocks noChangeAspect="1" noEditPoints="1"/>
              </p:cNvSpPr>
              <p:nvPr/>
            </p:nvSpPr>
            <p:spPr bwMode="auto">
              <a:xfrm>
                <a:off x="6540976" y="4803398"/>
                <a:ext cx="226836" cy="2272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sp>
          <p:nvSpPr>
            <p:cNvPr id="291" name="Rectangle 290">
              <a:extLst>
                <a:ext uri="{FF2B5EF4-FFF2-40B4-BE49-F238E27FC236}">
                  <a16:creationId xmlns:a16="http://schemas.microsoft.com/office/drawing/2014/main" id="{EA9FE4AB-764E-41B7-9112-17775D712BE6}"/>
                </a:ext>
              </a:extLst>
            </p:cNvPr>
            <p:cNvSpPr/>
            <p:nvPr/>
          </p:nvSpPr>
          <p:spPr>
            <a:xfrm>
              <a:off x="8941382" y="1444262"/>
              <a:ext cx="2321071" cy="320040"/>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9642" tIns="179285" rIns="88592" bIns="179285" numCol="1" spcCol="1270" anchor="ctr" anchorCtr="0">
              <a:noAutofit/>
            </a:bodyPr>
            <a:lstStyle/>
            <a:p>
              <a:pPr defTabSz="896354"/>
              <a:r>
                <a:rPr lang="en-US" sz="1176" b="1">
                  <a:gradFill>
                    <a:gsLst>
                      <a:gs pos="0">
                        <a:srgbClr val="FFFFFF"/>
                      </a:gs>
                      <a:gs pos="100000">
                        <a:srgbClr val="FFFFFF"/>
                      </a:gs>
                    </a:gsLst>
                    <a:lin ang="5400000" scaled="0"/>
                  </a:gradFill>
                  <a:latin typeface="Segoe UI"/>
                  <a:cs typeface="Segoe UI" pitchFamily="34" charset="0"/>
                </a:rPr>
                <a:t>1: Thousands</a:t>
              </a:r>
            </a:p>
          </p:txBody>
        </p:sp>
        <p:grpSp>
          <p:nvGrpSpPr>
            <p:cNvPr id="292" name="Group 291">
              <a:extLst>
                <a:ext uri="{FF2B5EF4-FFF2-40B4-BE49-F238E27FC236}">
                  <a16:creationId xmlns:a16="http://schemas.microsoft.com/office/drawing/2014/main" id="{A3532321-FCB2-47EF-BD37-1948421D3CB3}"/>
                </a:ext>
              </a:extLst>
            </p:cNvPr>
            <p:cNvGrpSpPr/>
            <p:nvPr/>
          </p:nvGrpSpPr>
          <p:grpSpPr>
            <a:xfrm>
              <a:off x="9003277" y="3011935"/>
              <a:ext cx="1986867" cy="276999"/>
              <a:chOff x="831731" y="3083105"/>
              <a:chExt cx="1986867" cy="276999"/>
            </a:xfrm>
          </p:grpSpPr>
          <p:sp>
            <p:nvSpPr>
              <p:cNvPr id="293" name="plus">
                <a:extLst>
                  <a:ext uri="{FF2B5EF4-FFF2-40B4-BE49-F238E27FC236}">
                    <a16:creationId xmlns:a16="http://schemas.microsoft.com/office/drawing/2014/main" id="{B4BDC965-CC66-4DE0-A421-97F2B9C902CB}"/>
                  </a:ext>
                </a:extLst>
              </p:cNvPr>
              <p:cNvSpPr>
                <a:spLocks noChangeAspect="1" noEditPoints="1"/>
              </p:cNvSpPr>
              <p:nvPr/>
            </p:nvSpPr>
            <p:spPr bwMode="auto">
              <a:xfrm>
                <a:off x="831731" y="3143538"/>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pPr>
                <a:endParaRPr lang="en-US" sz="1078">
                  <a:gradFill>
                    <a:gsLst>
                      <a:gs pos="0">
                        <a:srgbClr val="FFFFFF"/>
                      </a:gs>
                      <a:gs pos="100000">
                        <a:srgbClr val="FFFFFF"/>
                      </a:gs>
                    </a:gsLst>
                    <a:lin ang="5400000" scaled="1"/>
                  </a:gradFill>
                  <a:latin typeface="Segoe UI"/>
                </a:endParaRPr>
              </a:p>
            </p:txBody>
          </p:sp>
          <p:sp>
            <p:nvSpPr>
              <p:cNvPr id="294" name="TextBox 293">
                <a:extLst>
                  <a:ext uri="{FF2B5EF4-FFF2-40B4-BE49-F238E27FC236}">
                    <a16:creationId xmlns:a16="http://schemas.microsoft.com/office/drawing/2014/main" id="{A494530D-6FAC-46B4-95AD-4782E1A4A24E}"/>
                  </a:ext>
                </a:extLst>
              </p:cNvPr>
              <p:cNvSpPr txBox="1"/>
              <p:nvPr/>
            </p:nvSpPr>
            <p:spPr>
              <a:xfrm>
                <a:off x="1169749" y="3083105"/>
                <a:ext cx="1648849" cy="276999"/>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980">
                    <a:gradFill>
                      <a:gsLst>
                        <a:gs pos="0">
                          <a:srgbClr val="2F2F2F">
                            <a:lumMod val="90000"/>
                            <a:lumOff val="10000"/>
                          </a:srgbClr>
                        </a:gs>
                        <a:gs pos="100000">
                          <a:srgbClr val="2F2F2F">
                            <a:lumMod val="90000"/>
                            <a:lumOff val="10000"/>
                          </a:srgbClr>
                        </a:gs>
                      </a:gsLst>
                      <a:lin ang="5400000" scaled="0"/>
                    </a:gradFill>
                  </a:rPr>
                  <a:t>Leads Generated via Search</a:t>
                </a:r>
              </a:p>
            </p:txBody>
          </p:sp>
        </p:grpSp>
        <p:grpSp>
          <p:nvGrpSpPr>
            <p:cNvPr id="302" name="Group 301">
              <a:extLst>
                <a:ext uri="{FF2B5EF4-FFF2-40B4-BE49-F238E27FC236}">
                  <a16:creationId xmlns:a16="http://schemas.microsoft.com/office/drawing/2014/main" id="{9D3E9554-281F-47A5-BE64-ECAC5565D947}"/>
                </a:ext>
              </a:extLst>
            </p:cNvPr>
            <p:cNvGrpSpPr/>
            <p:nvPr/>
          </p:nvGrpSpPr>
          <p:grpSpPr>
            <a:xfrm>
              <a:off x="9003277" y="3292455"/>
              <a:ext cx="1736799" cy="276999"/>
              <a:chOff x="831731" y="3116970"/>
              <a:chExt cx="1736799" cy="276999"/>
            </a:xfrm>
          </p:grpSpPr>
          <p:sp>
            <p:nvSpPr>
              <p:cNvPr id="303" name="plus">
                <a:extLst>
                  <a:ext uri="{FF2B5EF4-FFF2-40B4-BE49-F238E27FC236}">
                    <a16:creationId xmlns:a16="http://schemas.microsoft.com/office/drawing/2014/main" id="{23916787-B27B-4039-A101-311352DD5E1D}"/>
                  </a:ext>
                </a:extLst>
              </p:cNvPr>
              <p:cNvSpPr>
                <a:spLocks noChangeAspect="1" noEditPoints="1"/>
              </p:cNvSpPr>
              <p:nvPr/>
            </p:nvSpPr>
            <p:spPr bwMode="auto">
              <a:xfrm>
                <a:off x="831731" y="3170630"/>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pPr>
                <a:endParaRPr lang="en-US" sz="1078">
                  <a:gradFill>
                    <a:gsLst>
                      <a:gs pos="0">
                        <a:srgbClr val="FFFFFF"/>
                      </a:gs>
                      <a:gs pos="100000">
                        <a:srgbClr val="FFFFFF"/>
                      </a:gs>
                    </a:gsLst>
                    <a:lin ang="5400000" scaled="1"/>
                  </a:gradFill>
                  <a:latin typeface="Segoe UI"/>
                </a:endParaRPr>
              </a:p>
            </p:txBody>
          </p:sp>
          <p:sp>
            <p:nvSpPr>
              <p:cNvPr id="304" name="TextBox 303">
                <a:extLst>
                  <a:ext uri="{FF2B5EF4-FFF2-40B4-BE49-F238E27FC236}">
                    <a16:creationId xmlns:a16="http://schemas.microsoft.com/office/drawing/2014/main" id="{9096DC99-740E-4E57-9BE2-ECEE13DBA88D}"/>
                  </a:ext>
                </a:extLst>
              </p:cNvPr>
              <p:cNvSpPr txBox="1"/>
              <p:nvPr/>
            </p:nvSpPr>
            <p:spPr>
              <a:xfrm>
                <a:off x="1169749" y="3116970"/>
                <a:ext cx="1398781" cy="276999"/>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980">
                    <a:gradFill>
                      <a:gsLst>
                        <a:gs pos="0">
                          <a:srgbClr val="2F2F2F">
                            <a:lumMod val="90000"/>
                            <a:lumOff val="10000"/>
                          </a:srgbClr>
                        </a:gs>
                        <a:gs pos="100000">
                          <a:srgbClr val="2F2F2F">
                            <a:lumMod val="90000"/>
                            <a:lumOff val="10000"/>
                          </a:srgbClr>
                        </a:gs>
                      </a:gsLst>
                      <a:lin ang="5400000" scaled="0"/>
                    </a:gradFill>
                  </a:rPr>
                  <a:t>120K Referrals per year</a:t>
                </a:r>
              </a:p>
            </p:txBody>
          </p:sp>
        </p:grpSp>
      </p:grpSp>
      <p:grpSp>
        <p:nvGrpSpPr>
          <p:cNvPr id="357" name="Group 356">
            <a:extLst>
              <a:ext uri="{FF2B5EF4-FFF2-40B4-BE49-F238E27FC236}">
                <a16:creationId xmlns:a16="http://schemas.microsoft.com/office/drawing/2014/main" id="{26A8A189-9772-4692-AC9E-5D9EA16C1728}"/>
              </a:ext>
            </a:extLst>
          </p:cNvPr>
          <p:cNvGrpSpPr/>
          <p:nvPr/>
        </p:nvGrpSpPr>
        <p:grpSpPr>
          <a:xfrm>
            <a:off x="577256" y="3443841"/>
            <a:ext cx="2275444" cy="1994790"/>
            <a:chOff x="8941381" y="3852823"/>
            <a:chExt cx="2321071" cy="2034790"/>
          </a:xfrm>
        </p:grpSpPr>
        <p:grpSp>
          <p:nvGrpSpPr>
            <p:cNvPr id="310" name="Group 309">
              <a:extLst>
                <a:ext uri="{FF2B5EF4-FFF2-40B4-BE49-F238E27FC236}">
                  <a16:creationId xmlns:a16="http://schemas.microsoft.com/office/drawing/2014/main" id="{2F32FFBC-44F3-4639-8283-69522F6DD799}"/>
                </a:ext>
              </a:extLst>
            </p:cNvPr>
            <p:cNvGrpSpPr/>
            <p:nvPr/>
          </p:nvGrpSpPr>
          <p:grpSpPr>
            <a:xfrm>
              <a:off x="8991534" y="4213816"/>
              <a:ext cx="1411217" cy="415498"/>
              <a:chOff x="6540976" y="4007426"/>
              <a:chExt cx="1411217" cy="415498"/>
            </a:xfrm>
          </p:grpSpPr>
          <p:sp>
            <p:nvSpPr>
              <p:cNvPr id="327" name="TextBox 326">
                <a:extLst>
                  <a:ext uri="{FF2B5EF4-FFF2-40B4-BE49-F238E27FC236}">
                    <a16:creationId xmlns:a16="http://schemas.microsoft.com/office/drawing/2014/main" id="{6FD5D590-3F74-4B9A-8678-C3C507D9C0AD}"/>
                  </a:ext>
                </a:extLst>
              </p:cNvPr>
              <p:cNvSpPr txBox="1"/>
              <p:nvPr/>
            </p:nvSpPr>
            <p:spPr>
              <a:xfrm>
                <a:off x="6902867" y="4007426"/>
                <a:ext cx="1049326" cy="415498"/>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980" b="1">
                    <a:gradFill>
                      <a:gsLst>
                        <a:gs pos="0">
                          <a:srgbClr val="2F2F2F">
                            <a:lumMod val="90000"/>
                            <a:lumOff val="10000"/>
                          </a:srgbClr>
                        </a:gs>
                        <a:gs pos="100000">
                          <a:srgbClr val="2F2F2F">
                            <a:lumMod val="90000"/>
                            <a:lumOff val="10000"/>
                          </a:srgbClr>
                        </a:gs>
                      </a:gsLst>
                      <a:lin ang="5400000" scaled="0"/>
                    </a:gradFill>
                  </a:rPr>
                  <a:t>Microsoft Value</a:t>
                </a:r>
              </a:p>
              <a:p>
                <a:pPr defTabSz="641689">
                  <a:spcAft>
                    <a:spcPts val="0"/>
                  </a:spcAft>
                </a:pPr>
                <a:r>
                  <a:rPr lang="en-US" sz="980">
                    <a:gradFill>
                      <a:gsLst>
                        <a:gs pos="0">
                          <a:srgbClr val="2F2F2F">
                            <a:lumMod val="90000"/>
                            <a:lumOff val="10000"/>
                          </a:srgbClr>
                        </a:gs>
                        <a:gs pos="100000">
                          <a:srgbClr val="2F2F2F">
                            <a:lumMod val="90000"/>
                            <a:lumOff val="10000"/>
                          </a:srgbClr>
                        </a:gs>
                      </a:gsLst>
                      <a:lin ang="5400000" scaled="0"/>
                    </a:gradFill>
                  </a:rPr>
                  <a:t>MS Inside Sellers</a:t>
                </a:r>
              </a:p>
            </p:txBody>
          </p:sp>
          <p:sp>
            <p:nvSpPr>
              <p:cNvPr id="328" name="Commitments_EC4D">
                <a:extLst>
                  <a:ext uri="{FF2B5EF4-FFF2-40B4-BE49-F238E27FC236}">
                    <a16:creationId xmlns:a16="http://schemas.microsoft.com/office/drawing/2014/main" id="{328F05E0-8EE3-43A7-8AEB-E07A36562DBF}"/>
                  </a:ext>
                </a:extLst>
              </p:cNvPr>
              <p:cNvSpPr>
                <a:spLocks noChangeAspect="1" noEditPoints="1"/>
              </p:cNvSpPr>
              <p:nvPr/>
            </p:nvSpPr>
            <p:spPr bwMode="auto">
              <a:xfrm>
                <a:off x="6540976" y="4124363"/>
                <a:ext cx="200478" cy="19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grpSp>
          <p:nvGrpSpPr>
            <p:cNvPr id="311" name="Group 310">
              <a:extLst>
                <a:ext uri="{FF2B5EF4-FFF2-40B4-BE49-F238E27FC236}">
                  <a16:creationId xmlns:a16="http://schemas.microsoft.com/office/drawing/2014/main" id="{D51EB171-8324-44FC-B0B1-80FCE1C563F9}"/>
                </a:ext>
              </a:extLst>
            </p:cNvPr>
            <p:cNvGrpSpPr/>
            <p:nvPr/>
          </p:nvGrpSpPr>
          <p:grpSpPr>
            <a:xfrm>
              <a:off x="8991534" y="4576398"/>
              <a:ext cx="1664492" cy="415498"/>
              <a:chOff x="6540976" y="4381967"/>
              <a:chExt cx="1664492" cy="415498"/>
            </a:xfrm>
          </p:grpSpPr>
          <p:sp>
            <p:nvSpPr>
              <p:cNvPr id="325" name="TextBox 324">
                <a:extLst>
                  <a:ext uri="{FF2B5EF4-FFF2-40B4-BE49-F238E27FC236}">
                    <a16:creationId xmlns:a16="http://schemas.microsoft.com/office/drawing/2014/main" id="{BFB9AC8B-4ED6-41D6-AF4B-8015AC7E9468}"/>
                  </a:ext>
                </a:extLst>
              </p:cNvPr>
              <p:cNvSpPr txBox="1"/>
              <p:nvPr/>
            </p:nvSpPr>
            <p:spPr>
              <a:xfrm>
                <a:off x="6902867" y="4381967"/>
                <a:ext cx="1302601" cy="415498"/>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980" b="1">
                    <a:gradFill>
                      <a:gsLst>
                        <a:gs pos="0">
                          <a:srgbClr val="2F2F2F">
                            <a:lumMod val="90000"/>
                            <a:lumOff val="10000"/>
                          </a:srgbClr>
                        </a:gs>
                        <a:gs pos="100000">
                          <a:srgbClr val="2F2F2F">
                            <a:lumMod val="90000"/>
                            <a:lumOff val="10000"/>
                          </a:srgbClr>
                        </a:gs>
                      </a:gsLst>
                      <a:lin ang="5400000" scaled="0"/>
                    </a:gradFill>
                  </a:rPr>
                  <a:t>Demand Generation</a:t>
                </a:r>
                <a:br>
                  <a:rPr lang="en-US" sz="980">
                    <a:gradFill>
                      <a:gsLst>
                        <a:gs pos="0">
                          <a:srgbClr val="2F2F2F">
                            <a:lumMod val="90000"/>
                            <a:lumOff val="10000"/>
                          </a:srgbClr>
                        </a:gs>
                        <a:gs pos="100000">
                          <a:srgbClr val="2F2F2F">
                            <a:lumMod val="90000"/>
                            <a:lumOff val="10000"/>
                          </a:srgbClr>
                        </a:gs>
                      </a:gsLst>
                      <a:lin ang="5400000" scaled="0"/>
                    </a:gradFill>
                  </a:rPr>
                </a:br>
                <a:r>
                  <a:rPr lang="en-US" sz="980">
                    <a:gradFill>
                      <a:gsLst>
                        <a:gs pos="0">
                          <a:srgbClr val="2F2F2F">
                            <a:lumMod val="90000"/>
                            <a:lumOff val="10000"/>
                          </a:srgbClr>
                        </a:gs>
                        <a:gs pos="100000">
                          <a:srgbClr val="2F2F2F">
                            <a:lumMod val="90000"/>
                            <a:lumOff val="10000"/>
                          </a:srgbClr>
                        </a:gs>
                      </a:gsLst>
                      <a:lin ang="5400000" scaled="0"/>
                    </a:gradFill>
                  </a:rPr>
                  <a:t>1,800 Inside Sellers</a:t>
                </a:r>
              </a:p>
            </p:txBody>
          </p:sp>
          <p:sp>
            <p:nvSpPr>
              <p:cNvPr id="326" name="Financial_E7BB">
                <a:extLst>
                  <a:ext uri="{FF2B5EF4-FFF2-40B4-BE49-F238E27FC236}">
                    <a16:creationId xmlns:a16="http://schemas.microsoft.com/office/drawing/2014/main" id="{50945161-F064-40CF-8401-A386610E3037}"/>
                  </a:ext>
                </a:extLst>
              </p:cNvPr>
              <p:cNvSpPr>
                <a:spLocks noChangeAspect="1" noEditPoints="1"/>
              </p:cNvSpPr>
              <p:nvPr/>
            </p:nvSpPr>
            <p:spPr bwMode="auto">
              <a:xfrm>
                <a:off x="6540976" y="4507225"/>
                <a:ext cx="200478" cy="178833"/>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grpSp>
          <p:nvGrpSpPr>
            <p:cNvPr id="312" name="Group 311">
              <a:extLst>
                <a:ext uri="{FF2B5EF4-FFF2-40B4-BE49-F238E27FC236}">
                  <a16:creationId xmlns:a16="http://schemas.microsoft.com/office/drawing/2014/main" id="{B6990A4B-9BE5-4041-8748-F2B28B199207}"/>
                </a:ext>
              </a:extLst>
            </p:cNvPr>
            <p:cNvGrpSpPr/>
            <p:nvPr/>
          </p:nvGrpSpPr>
          <p:grpSpPr>
            <a:xfrm>
              <a:off x="8991534" y="4922565"/>
              <a:ext cx="1911354" cy="415498"/>
              <a:chOff x="6540976" y="4594668"/>
              <a:chExt cx="1911354" cy="415498"/>
            </a:xfrm>
          </p:grpSpPr>
          <p:sp>
            <p:nvSpPr>
              <p:cNvPr id="323" name="TextBox 322">
                <a:extLst>
                  <a:ext uri="{FF2B5EF4-FFF2-40B4-BE49-F238E27FC236}">
                    <a16:creationId xmlns:a16="http://schemas.microsoft.com/office/drawing/2014/main" id="{B96CA13A-9212-4A1D-A90C-11ADD07FA50B}"/>
                  </a:ext>
                </a:extLst>
              </p:cNvPr>
              <p:cNvSpPr txBox="1"/>
              <p:nvPr/>
            </p:nvSpPr>
            <p:spPr>
              <a:xfrm>
                <a:off x="6902867" y="4594668"/>
                <a:ext cx="1549463" cy="415498"/>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980" b="1">
                    <a:gradFill>
                      <a:gsLst>
                        <a:gs pos="0">
                          <a:srgbClr val="2F2F2F">
                            <a:lumMod val="90000"/>
                            <a:lumOff val="10000"/>
                          </a:srgbClr>
                        </a:gs>
                        <a:gs pos="100000">
                          <a:srgbClr val="2F2F2F">
                            <a:lumMod val="90000"/>
                            <a:lumOff val="10000"/>
                          </a:srgbClr>
                        </a:gs>
                      </a:gsLst>
                      <a:lin ang="5400000" scaled="0"/>
                    </a:gradFill>
                  </a:rPr>
                  <a:t>Reach</a:t>
                </a:r>
              </a:p>
              <a:p>
                <a:pPr defTabSz="641689">
                  <a:spcAft>
                    <a:spcPts val="0"/>
                  </a:spcAft>
                </a:pPr>
                <a:r>
                  <a:rPr lang="en-US" sz="980">
                    <a:gradFill>
                      <a:gsLst>
                        <a:gs pos="0">
                          <a:srgbClr val="2F2F2F">
                            <a:lumMod val="90000"/>
                            <a:lumOff val="10000"/>
                          </a:srgbClr>
                        </a:gs>
                        <a:gs pos="100000">
                          <a:srgbClr val="2F2F2F">
                            <a:lumMod val="90000"/>
                            <a:lumOff val="10000"/>
                          </a:srgbClr>
                        </a:gs>
                      </a:gsLst>
                      <a:lin ang="5400000" scaled="0"/>
                    </a:gradFill>
                  </a:rPr>
                  <a:t>40K Corporate Customers</a:t>
                </a:r>
              </a:p>
            </p:txBody>
          </p:sp>
          <p:sp>
            <p:nvSpPr>
              <p:cNvPr id="324" name="IoT">
                <a:extLst>
                  <a:ext uri="{FF2B5EF4-FFF2-40B4-BE49-F238E27FC236}">
                    <a16:creationId xmlns:a16="http://schemas.microsoft.com/office/drawing/2014/main" id="{A8262FC4-E006-42EF-AD69-124B8E66D1D2}"/>
                  </a:ext>
                </a:extLst>
              </p:cNvPr>
              <p:cNvSpPr>
                <a:spLocks noChangeAspect="1" noEditPoints="1"/>
              </p:cNvSpPr>
              <p:nvPr/>
            </p:nvSpPr>
            <p:spPr bwMode="auto">
              <a:xfrm>
                <a:off x="6540976" y="4695742"/>
                <a:ext cx="226836" cy="2272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sp>
          <p:nvSpPr>
            <p:cNvPr id="313" name="Rectangle 312">
              <a:extLst>
                <a:ext uri="{FF2B5EF4-FFF2-40B4-BE49-F238E27FC236}">
                  <a16:creationId xmlns:a16="http://schemas.microsoft.com/office/drawing/2014/main" id="{20BC699A-F38E-47E5-B863-96A78066064B}"/>
                </a:ext>
              </a:extLst>
            </p:cNvPr>
            <p:cNvSpPr/>
            <p:nvPr/>
          </p:nvSpPr>
          <p:spPr>
            <a:xfrm>
              <a:off x="8941381" y="3852823"/>
              <a:ext cx="2321071" cy="320040"/>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9642" tIns="179285" rIns="88592" bIns="179285" numCol="1" spcCol="1270" anchor="ctr" anchorCtr="0">
              <a:noAutofit/>
            </a:bodyPr>
            <a:lstStyle/>
            <a:p>
              <a:pPr defTabSz="896354"/>
              <a:r>
                <a:rPr lang="en-US" sz="1176" b="1">
                  <a:gradFill>
                    <a:gsLst>
                      <a:gs pos="0">
                        <a:srgbClr val="FFFFFF"/>
                      </a:gs>
                      <a:gs pos="100000">
                        <a:srgbClr val="FFFFFF"/>
                      </a:gs>
                    </a:gsLst>
                    <a:lin ang="5400000" scaled="0"/>
                  </a:gradFill>
                  <a:latin typeface="Segoe UI"/>
                  <a:cs typeface="Segoe UI" pitchFamily="34" charset="0"/>
                </a:rPr>
                <a:t>1: Many</a:t>
              </a:r>
            </a:p>
          </p:txBody>
        </p:sp>
        <p:grpSp>
          <p:nvGrpSpPr>
            <p:cNvPr id="314" name="Group 313">
              <a:extLst>
                <a:ext uri="{FF2B5EF4-FFF2-40B4-BE49-F238E27FC236}">
                  <a16:creationId xmlns:a16="http://schemas.microsoft.com/office/drawing/2014/main" id="{3F70F869-6B34-4668-8B58-5AF6103B3450}"/>
                </a:ext>
              </a:extLst>
            </p:cNvPr>
            <p:cNvGrpSpPr/>
            <p:nvPr/>
          </p:nvGrpSpPr>
          <p:grpSpPr>
            <a:xfrm>
              <a:off x="9003276" y="5300613"/>
              <a:ext cx="1736799" cy="276999"/>
              <a:chOff x="831731" y="2963222"/>
              <a:chExt cx="1736799" cy="276999"/>
            </a:xfrm>
          </p:grpSpPr>
          <p:sp>
            <p:nvSpPr>
              <p:cNvPr id="321" name="plus">
                <a:extLst>
                  <a:ext uri="{FF2B5EF4-FFF2-40B4-BE49-F238E27FC236}">
                    <a16:creationId xmlns:a16="http://schemas.microsoft.com/office/drawing/2014/main" id="{828BE894-8375-4296-80FA-E7EF4C8517B0}"/>
                  </a:ext>
                </a:extLst>
              </p:cNvPr>
              <p:cNvSpPr>
                <a:spLocks noChangeAspect="1" noEditPoints="1"/>
              </p:cNvSpPr>
              <p:nvPr/>
            </p:nvSpPr>
            <p:spPr bwMode="auto">
              <a:xfrm>
                <a:off x="831731" y="3016882"/>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pPr>
                <a:endParaRPr lang="en-US" sz="1078">
                  <a:gradFill>
                    <a:gsLst>
                      <a:gs pos="0">
                        <a:srgbClr val="FFFFFF"/>
                      </a:gs>
                      <a:gs pos="100000">
                        <a:srgbClr val="FFFFFF"/>
                      </a:gs>
                    </a:gsLst>
                    <a:lin ang="5400000" scaled="1"/>
                  </a:gradFill>
                  <a:latin typeface="Segoe UI"/>
                </a:endParaRPr>
              </a:p>
            </p:txBody>
          </p:sp>
          <p:sp>
            <p:nvSpPr>
              <p:cNvPr id="322" name="TextBox 321">
                <a:extLst>
                  <a:ext uri="{FF2B5EF4-FFF2-40B4-BE49-F238E27FC236}">
                    <a16:creationId xmlns:a16="http://schemas.microsoft.com/office/drawing/2014/main" id="{BB265F98-0278-477E-B031-37A3028B5C46}"/>
                  </a:ext>
                </a:extLst>
              </p:cNvPr>
              <p:cNvSpPr txBox="1"/>
              <p:nvPr/>
            </p:nvSpPr>
            <p:spPr>
              <a:xfrm>
                <a:off x="1169749" y="2963222"/>
                <a:ext cx="1398781" cy="276999"/>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980">
                    <a:gradFill>
                      <a:gsLst>
                        <a:gs pos="0">
                          <a:srgbClr val="2F2F2F">
                            <a:lumMod val="90000"/>
                            <a:lumOff val="10000"/>
                          </a:srgbClr>
                        </a:gs>
                        <a:gs pos="100000">
                          <a:srgbClr val="2F2F2F">
                            <a:lumMod val="90000"/>
                            <a:lumOff val="10000"/>
                          </a:srgbClr>
                        </a:gs>
                      </a:gsLst>
                      <a:lin ang="5400000" scaled="0"/>
                    </a:gradFill>
                  </a:rPr>
                  <a:t>120K Referrals per year</a:t>
                </a:r>
              </a:p>
            </p:txBody>
          </p:sp>
        </p:grpSp>
        <p:grpSp>
          <p:nvGrpSpPr>
            <p:cNvPr id="316" name="Group 315">
              <a:extLst>
                <a:ext uri="{FF2B5EF4-FFF2-40B4-BE49-F238E27FC236}">
                  <a16:creationId xmlns:a16="http://schemas.microsoft.com/office/drawing/2014/main" id="{6669AA73-7821-4006-B867-A78526955FB5}"/>
                </a:ext>
              </a:extLst>
            </p:cNvPr>
            <p:cNvGrpSpPr/>
            <p:nvPr/>
          </p:nvGrpSpPr>
          <p:grpSpPr>
            <a:xfrm>
              <a:off x="9003276" y="5610614"/>
              <a:ext cx="1789697" cy="276999"/>
              <a:chOff x="831731" y="2809409"/>
              <a:chExt cx="1789697" cy="276999"/>
            </a:xfrm>
          </p:grpSpPr>
          <p:sp>
            <p:nvSpPr>
              <p:cNvPr id="317" name="plus">
                <a:extLst>
                  <a:ext uri="{FF2B5EF4-FFF2-40B4-BE49-F238E27FC236}">
                    <a16:creationId xmlns:a16="http://schemas.microsoft.com/office/drawing/2014/main" id="{BB7C42E8-D654-4F23-B92F-B8AAD526C53B}"/>
                  </a:ext>
                </a:extLst>
              </p:cNvPr>
              <p:cNvSpPr>
                <a:spLocks noChangeAspect="1" noEditPoints="1"/>
              </p:cNvSpPr>
              <p:nvPr/>
            </p:nvSpPr>
            <p:spPr bwMode="auto">
              <a:xfrm>
                <a:off x="831731" y="2841020"/>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pPr>
                <a:endParaRPr lang="en-US" sz="1078">
                  <a:gradFill>
                    <a:gsLst>
                      <a:gs pos="0">
                        <a:srgbClr val="FFFFFF"/>
                      </a:gs>
                      <a:gs pos="100000">
                        <a:srgbClr val="FFFFFF"/>
                      </a:gs>
                    </a:gsLst>
                    <a:lin ang="5400000" scaled="1"/>
                  </a:gradFill>
                  <a:latin typeface="Segoe UI"/>
                </a:endParaRPr>
              </a:p>
            </p:txBody>
          </p:sp>
          <p:sp>
            <p:nvSpPr>
              <p:cNvPr id="318" name="TextBox 317">
                <a:extLst>
                  <a:ext uri="{FF2B5EF4-FFF2-40B4-BE49-F238E27FC236}">
                    <a16:creationId xmlns:a16="http://schemas.microsoft.com/office/drawing/2014/main" id="{2ED832DF-2D81-4EE9-9923-217D999ECB64}"/>
                  </a:ext>
                </a:extLst>
              </p:cNvPr>
              <p:cNvSpPr txBox="1"/>
              <p:nvPr/>
            </p:nvSpPr>
            <p:spPr>
              <a:xfrm>
                <a:off x="1169749" y="2809409"/>
                <a:ext cx="1451679" cy="276999"/>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980">
                    <a:gradFill>
                      <a:gsLst>
                        <a:gs pos="0">
                          <a:srgbClr val="2F2F2F">
                            <a:lumMod val="90000"/>
                            <a:lumOff val="10000"/>
                          </a:srgbClr>
                        </a:gs>
                        <a:gs pos="100000">
                          <a:srgbClr val="2F2F2F">
                            <a:lumMod val="90000"/>
                            <a:lumOff val="10000"/>
                          </a:srgbClr>
                        </a:gs>
                      </a:gsLst>
                      <a:lin ang="5400000" scaled="0"/>
                    </a:gradFill>
                  </a:rPr>
                  <a:t>Co-Sell (IP and Services)</a:t>
                </a:r>
              </a:p>
            </p:txBody>
          </p:sp>
        </p:grpSp>
      </p:grpSp>
      <p:grpSp>
        <p:nvGrpSpPr>
          <p:cNvPr id="375" name="Group 374">
            <a:extLst>
              <a:ext uri="{FF2B5EF4-FFF2-40B4-BE49-F238E27FC236}">
                <a16:creationId xmlns:a16="http://schemas.microsoft.com/office/drawing/2014/main" id="{AC87D7AD-8AF5-4E8B-9634-156E29FCDA8D}"/>
              </a:ext>
            </a:extLst>
          </p:cNvPr>
          <p:cNvGrpSpPr/>
          <p:nvPr/>
        </p:nvGrpSpPr>
        <p:grpSpPr>
          <a:xfrm>
            <a:off x="8775202" y="3778238"/>
            <a:ext cx="2504400" cy="2160640"/>
            <a:chOff x="757705" y="1606115"/>
            <a:chExt cx="2554618" cy="2203965"/>
          </a:xfrm>
        </p:grpSpPr>
        <p:grpSp>
          <p:nvGrpSpPr>
            <p:cNvPr id="376" name="Group 375">
              <a:extLst>
                <a:ext uri="{FF2B5EF4-FFF2-40B4-BE49-F238E27FC236}">
                  <a16:creationId xmlns:a16="http://schemas.microsoft.com/office/drawing/2014/main" id="{EAE025F9-8895-4BB0-B49E-CBB9C8CB8364}"/>
                </a:ext>
              </a:extLst>
            </p:cNvPr>
            <p:cNvGrpSpPr/>
            <p:nvPr/>
          </p:nvGrpSpPr>
          <p:grpSpPr>
            <a:xfrm>
              <a:off x="807858" y="1967108"/>
              <a:ext cx="1456101" cy="429348"/>
              <a:chOff x="6540976" y="4007426"/>
              <a:chExt cx="1456101" cy="429348"/>
            </a:xfrm>
          </p:grpSpPr>
          <p:sp>
            <p:nvSpPr>
              <p:cNvPr id="387" name="TextBox 386">
                <a:extLst>
                  <a:ext uri="{FF2B5EF4-FFF2-40B4-BE49-F238E27FC236}">
                    <a16:creationId xmlns:a16="http://schemas.microsoft.com/office/drawing/2014/main" id="{F5E2D71F-3CB7-4EE6-9D71-4588164C134D}"/>
                  </a:ext>
                </a:extLst>
              </p:cNvPr>
              <p:cNvSpPr txBox="1"/>
              <p:nvPr/>
            </p:nvSpPr>
            <p:spPr>
              <a:xfrm>
                <a:off x="6902867" y="4007426"/>
                <a:ext cx="1094210" cy="429348"/>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1029" b="1">
                    <a:gradFill>
                      <a:gsLst>
                        <a:gs pos="0">
                          <a:srgbClr val="2F2F2F">
                            <a:lumMod val="90000"/>
                            <a:lumOff val="10000"/>
                          </a:srgbClr>
                        </a:gs>
                        <a:gs pos="100000">
                          <a:srgbClr val="2F2F2F">
                            <a:lumMod val="90000"/>
                            <a:lumOff val="10000"/>
                          </a:srgbClr>
                        </a:gs>
                      </a:gsLst>
                      <a:lin ang="5400000" scaled="0"/>
                    </a:gradFill>
                  </a:rPr>
                  <a:t>Microsoft Value</a:t>
                </a:r>
              </a:p>
              <a:p>
                <a:pPr defTabSz="641689">
                  <a:spcAft>
                    <a:spcPts val="0"/>
                  </a:spcAft>
                </a:pPr>
                <a:r>
                  <a:rPr lang="en-US" sz="1029">
                    <a:gradFill>
                      <a:gsLst>
                        <a:gs pos="0">
                          <a:srgbClr val="2F2F2F">
                            <a:lumMod val="90000"/>
                            <a:lumOff val="10000"/>
                          </a:srgbClr>
                        </a:gs>
                        <a:gs pos="100000">
                          <a:srgbClr val="2F2F2F">
                            <a:lumMod val="90000"/>
                            <a:lumOff val="10000"/>
                          </a:srgbClr>
                        </a:gs>
                      </a:gsLst>
                      <a:lin ang="5400000" scaled="0"/>
                    </a:gradFill>
                  </a:rPr>
                  <a:t>MS Field Sellers</a:t>
                </a:r>
              </a:p>
            </p:txBody>
          </p:sp>
          <p:sp>
            <p:nvSpPr>
              <p:cNvPr id="388" name="Commitments_EC4D">
                <a:extLst>
                  <a:ext uri="{FF2B5EF4-FFF2-40B4-BE49-F238E27FC236}">
                    <a16:creationId xmlns:a16="http://schemas.microsoft.com/office/drawing/2014/main" id="{D7241C1E-DEAF-4081-AAF6-BC8F48D385FD}"/>
                  </a:ext>
                </a:extLst>
              </p:cNvPr>
              <p:cNvSpPr>
                <a:spLocks noChangeAspect="1" noEditPoints="1"/>
              </p:cNvSpPr>
              <p:nvPr/>
            </p:nvSpPr>
            <p:spPr bwMode="auto">
              <a:xfrm>
                <a:off x="6540976" y="4124363"/>
                <a:ext cx="200478" cy="19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grpSp>
          <p:nvGrpSpPr>
            <p:cNvPr id="377" name="Group 376">
              <a:extLst>
                <a:ext uri="{FF2B5EF4-FFF2-40B4-BE49-F238E27FC236}">
                  <a16:creationId xmlns:a16="http://schemas.microsoft.com/office/drawing/2014/main" id="{1EE18C4E-6A82-4768-A163-B4DB91BFE9E4}"/>
                </a:ext>
              </a:extLst>
            </p:cNvPr>
            <p:cNvGrpSpPr/>
            <p:nvPr/>
          </p:nvGrpSpPr>
          <p:grpSpPr>
            <a:xfrm>
              <a:off x="807858" y="2341649"/>
              <a:ext cx="1725406" cy="574772"/>
              <a:chOff x="6540976" y="4381967"/>
              <a:chExt cx="1725406" cy="574773"/>
            </a:xfrm>
          </p:grpSpPr>
          <p:sp>
            <p:nvSpPr>
              <p:cNvPr id="385" name="TextBox 384">
                <a:extLst>
                  <a:ext uri="{FF2B5EF4-FFF2-40B4-BE49-F238E27FC236}">
                    <a16:creationId xmlns:a16="http://schemas.microsoft.com/office/drawing/2014/main" id="{EA01D2CE-12A8-480E-A8FD-3781D6CBB367}"/>
                  </a:ext>
                </a:extLst>
              </p:cNvPr>
              <p:cNvSpPr txBox="1"/>
              <p:nvPr/>
            </p:nvSpPr>
            <p:spPr>
              <a:xfrm>
                <a:off x="6902867" y="4381967"/>
                <a:ext cx="1363515" cy="574773"/>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1029" b="1">
                    <a:gradFill>
                      <a:gsLst>
                        <a:gs pos="0">
                          <a:srgbClr val="2F2F2F">
                            <a:lumMod val="90000"/>
                            <a:lumOff val="10000"/>
                          </a:srgbClr>
                        </a:gs>
                        <a:gs pos="100000">
                          <a:srgbClr val="2F2F2F">
                            <a:lumMod val="90000"/>
                            <a:lumOff val="10000"/>
                          </a:srgbClr>
                        </a:gs>
                      </a:gsLst>
                      <a:lin ang="5400000" scaled="0"/>
                    </a:gradFill>
                  </a:rPr>
                  <a:t>Demand Generation</a:t>
                </a:r>
                <a:br>
                  <a:rPr lang="en-US" sz="1029">
                    <a:gradFill>
                      <a:gsLst>
                        <a:gs pos="0">
                          <a:srgbClr val="2F2F2F">
                            <a:lumMod val="90000"/>
                            <a:lumOff val="10000"/>
                          </a:srgbClr>
                        </a:gs>
                        <a:gs pos="100000">
                          <a:srgbClr val="2F2F2F">
                            <a:lumMod val="90000"/>
                            <a:lumOff val="10000"/>
                          </a:srgbClr>
                        </a:gs>
                      </a:gsLst>
                      <a:lin ang="5400000" scaled="0"/>
                    </a:gradFill>
                  </a:rPr>
                </a:br>
                <a:r>
                  <a:rPr lang="en-US" sz="1029">
                    <a:gradFill>
                      <a:gsLst>
                        <a:gs pos="0">
                          <a:srgbClr val="2F2F2F">
                            <a:lumMod val="90000"/>
                            <a:lumOff val="10000"/>
                          </a:srgbClr>
                        </a:gs>
                        <a:gs pos="100000">
                          <a:srgbClr val="2F2F2F">
                            <a:lumMod val="90000"/>
                            <a:lumOff val="10000"/>
                          </a:srgbClr>
                        </a:gs>
                      </a:gsLst>
                      <a:lin ang="5400000" scaled="0"/>
                    </a:gradFill>
                  </a:rPr>
                  <a:t>1,500 Field Sellers </a:t>
                </a:r>
                <a:br>
                  <a:rPr lang="en-US" sz="1029">
                    <a:gradFill>
                      <a:gsLst>
                        <a:gs pos="0">
                          <a:srgbClr val="2F2F2F">
                            <a:lumMod val="90000"/>
                            <a:lumOff val="10000"/>
                          </a:srgbClr>
                        </a:gs>
                        <a:gs pos="100000">
                          <a:srgbClr val="2F2F2F">
                            <a:lumMod val="90000"/>
                            <a:lumOff val="10000"/>
                          </a:srgbClr>
                        </a:gs>
                      </a:gsLst>
                      <a:lin ang="5400000" scaled="0"/>
                    </a:gradFill>
                  </a:rPr>
                </a:br>
                <a:r>
                  <a:rPr lang="en-US" sz="1029">
                    <a:gradFill>
                      <a:gsLst>
                        <a:gs pos="0">
                          <a:srgbClr val="2F2F2F">
                            <a:lumMod val="90000"/>
                            <a:lumOff val="10000"/>
                          </a:srgbClr>
                        </a:gs>
                        <a:gs pos="100000">
                          <a:srgbClr val="2F2F2F">
                            <a:lumMod val="90000"/>
                            <a:lumOff val="10000"/>
                          </a:srgbClr>
                        </a:gs>
                      </a:gsLst>
                      <a:lin ang="5400000" scaled="0"/>
                    </a:gradFill>
                  </a:rPr>
                  <a:t>(AE and certain SSPs)</a:t>
                </a:r>
              </a:p>
            </p:txBody>
          </p:sp>
          <p:sp>
            <p:nvSpPr>
              <p:cNvPr id="386" name="Financial_E7BB">
                <a:extLst>
                  <a:ext uri="{FF2B5EF4-FFF2-40B4-BE49-F238E27FC236}">
                    <a16:creationId xmlns:a16="http://schemas.microsoft.com/office/drawing/2014/main" id="{F69EA53E-1FD1-405C-9EE3-EF24E3C26A91}"/>
                  </a:ext>
                </a:extLst>
              </p:cNvPr>
              <p:cNvSpPr>
                <a:spLocks noChangeAspect="1" noEditPoints="1"/>
              </p:cNvSpPr>
              <p:nvPr/>
            </p:nvSpPr>
            <p:spPr bwMode="auto">
              <a:xfrm>
                <a:off x="6540976" y="4507225"/>
                <a:ext cx="200478" cy="178833"/>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grpSp>
          <p:nvGrpSpPr>
            <p:cNvPr id="378" name="Group 377">
              <a:extLst>
                <a:ext uri="{FF2B5EF4-FFF2-40B4-BE49-F238E27FC236}">
                  <a16:creationId xmlns:a16="http://schemas.microsoft.com/office/drawing/2014/main" id="{B5DE9FF4-12F1-4604-8FF4-883792E42D94}"/>
                </a:ext>
              </a:extLst>
            </p:cNvPr>
            <p:cNvGrpSpPr/>
            <p:nvPr/>
          </p:nvGrpSpPr>
          <p:grpSpPr>
            <a:xfrm>
              <a:off x="807858" y="2834525"/>
              <a:ext cx="1973871" cy="429348"/>
              <a:chOff x="6540976" y="4874845"/>
              <a:chExt cx="1973871" cy="429348"/>
            </a:xfrm>
          </p:grpSpPr>
          <p:sp>
            <p:nvSpPr>
              <p:cNvPr id="383" name="TextBox 382">
                <a:extLst>
                  <a:ext uri="{FF2B5EF4-FFF2-40B4-BE49-F238E27FC236}">
                    <a16:creationId xmlns:a16="http://schemas.microsoft.com/office/drawing/2014/main" id="{66964AA1-1571-4D79-8C8C-5029773E0153}"/>
                  </a:ext>
                </a:extLst>
              </p:cNvPr>
              <p:cNvSpPr txBox="1"/>
              <p:nvPr/>
            </p:nvSpPr>
            <p:spPr>
              <a:xfrm>
                <a:off x="6902867" y="4874845"/>
                <a:ext cx="1611980" cy="429348"/>
              </a:xfrm>
              <a:prstGeom prst="rect">
                <a:avLst/>
              </a:prstGeom>
              <a:noFill/>
            </p:spPr>
            <p:txBody>
              <a:bodyPr wrap="non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1029" b="1">
                    <a:gradFill>
                      <a:gsLst>
                        <a:gs pos="0">
                          <a:srgbClr val="2F2F2F">
                            <a:lumMod val="90000"/>
                            <a:lumOff val="10000"/>
                          </a:srgbClr>
                        </a:gs>
                        <a:gs pos="100000">
                          <a:srgbClr val="2F2F2F">
                            <a:lumMod val="90000"/>
                            <a:lumOff val="10000"/>
                          </a:srgbClr>
                        </a:gs>
                      </a:gsLst>
                      <a:lin ang="5400000" scaled="0"/>
                    </a:gradFill>
                  </a:rPr>
                  <a:t>Reach</a:t>
                </a:r>
              </a:p>
              <a:p>
                <a:pPr defTabSz="641689">
                  <a:spcAft>
                    <a:spcPts val="0"/>
                  </a:spcAft>
                </a:pPr>
                <a:r>
                  <a:rPr lang="en-US" sz="1029">
                    <a:gradFill>
                      <a:gsLst>
                        <a:gs pos="0">
                          <a:srgbClr val="2F2F2F">
                            <a:lumMod val="90000"/>
                            <a:lumOff val="10000"/>
                          </a:srgbClr>
                        </a:gs>
                        <a:gs pos="100000">
                          <a:srgbClr val="2F2F2F">
                            <a:lumMod val="90000"/>
                            <a:lumOff val="10000"/>
                          </a:srgbClr>
                        </a:gs>
                      </a:gsLst>
                      <a:lin ang="5400000" scaled="0"/>
                    </a:gradFill>
                  </a:rPr>
                  <a:t>12K Enterprise Customers</a:t>
                </a:r>
              </a:p>
            </p:txBody>
          </p:sp>
          <p:sp>
            <p:nvSpPr>
              <p:cNvPr id="384" name="IoT">
                <a:extLst>
                  <a:ext uri="{FF2B5EF4-FFF2-40B4-BE49-F238E27FC236}">
                    <a16:creationId xmlns:a16="http://schemas.microsoft.com/office/drawing/2014/main" id="{3A16CD5A-97BD-43BC-92CF-69380D521D6A}"/>
                  </a:ext>
                </a:extLst>
              </p:cNvPr>
              <p:cNvSpPr>
                <a:spLocks noChangeAspect="1" noEditPoints="1"/>
              </p:cNvSpPr>
              <p:nvPr/>
            </p:nvSpPr>
            <p:spPr bwMode="auto">
              <a:xfrm>
                <a:off x="6540976" y="4975919"/>
                <a:ext cx="226836" cy="2272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defRPr/>
                </a:pPr>
                <a:endParaRPr lang="en-US" sz="1078">
                  <a:gradFill>
                    <a:gsLst>
                      <a:gs pos="0">
                        <a:srgbClr val="FFFFFF"/>
                      </a:gs>
                      <a:gs pos="100000">
                        <a:srgbClr val="FFFFFF"/>
                      </a:gs>
                    </a:gsLst>
                    <a:lin ang="5400000" scaled="1"/>
                  </a:gradFill>
                  <a:latin typeface="Segoe UI"/>
                </a:endParaRPr>
              </a:p>
            </p:txBody>
          </p:sp>
        </p:grpSp>
        <p:sp>
          <p:nvSpPr>
            <p:cNvPr id="379" name="Rectangle 378">
              <a:extLst>
                <a:ext uri="{FF2B5EF4-FFF2-40B4-BE49-F238E27FC236}">
                  <a16:creationId xmlns:a16="http://schemas.microsoft.com/office/drawing/2014/main" id="{3C89C34F-1A28-4C59-B809-1D8FDA7574D7}"/>
                </a:ext>
              </a:extLst>
            </p:cNvPr>
            <p:cNvSpPr/>
            <p:nvPr/>
          </p:nvSpPr>
          <p:spPr>
            <a:xfrm>
              <a:off x="757705" y="1606115"/>
              <a:ext cx="2321071" cy="320040"/>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9642" tIns="179285" rIns="88592" bIns="179285" numCol="1" spcCol="1270" anchor="ctr" anchorCtr="0">
              <a:noAutofit/>
            </a:bodyPr>
            <a:lstStyle/>
            <a:p>
              <a:pPr defTabSz="896354"/>
              <a:r>
                <a:rPr lang="en-US" sz="1176" b="1">
                  <a:gradFill>
                    <a:gsLst>
                      <a:gs pos="0">
                        <a:srgbClr val="FFFFFF"/>
                      </a:gs>
                      <a:gs pos="100000">
                        <a:srgbClr val="FFFFFF"/>
                      </a:gs>
                    </a:gsLst>
                    <a:lin ang="5400000" scaled="0"/>
                  </a:gradFill>
                  <a:latin typeface="Segoe UI"/>
                  <a:cs typeface="Segoe UI" pitchFamily="34" charset="0"/>
                </a:rPr>
                <a:t>1: One</a:t>
              </a:r>
            </a:p>
          </p:txBody>
        </p:sp>
        <p:grpSp>
          <p:nvGrpSpPr>
            <p:cNvPr id="380" name="Group 379">
              <a:extLst>
                <a:ext uri="{FF2B5EF4-FFF2-40B4-BE49-F238E27FC236}">
                  <a16:creationId xmlns:a16="http://schemas.microsoft.com/office/drawing/2014/main" id="{E7FD4F3E-558E-41B8-8E7F-DCAD59ADF298}"/>
                </a:ext>
              </a:extLst>
            </p:cNvPr>
            <p:cNvGrpSpPr/>
            <p:nvPr/>
          </p:nvGrpSpPr>
          <p:grpSpPr>
            <a:xfrm>
              <a:off x="839614" y="3235307"/>
              <a:ext cx="2472709" cy="574773"/>
              <a:chOff x="839614" y="3235307"/>
              <a:chExt cx="2472709" cy="574773"/>
            </a:xfrm>
          </p:grpSpPr>
          <p:sp>
            <p:nvSpPr>
              <p:cNvPr id="381" name="plus">
                <a:extLst>
                  <a:ext uri="{FF2B5EF4-FFF2-40B4-BE49-F238E27FC236}">
                    <a16:creationId xmlns:a16="http://schemas.microsoft.com/office/drawing/2014/main" id="{75BFDA79-0AB6-4D67-A5A3-9A3A7DAEE612}"/>
                  </a:ext>
                </a:extLst>
              </p:cNvPr>
              <p:cNvSpPr>
                <a:spLocks noChangeAspect="1" noEditPoints="1"/>
              </p:cNvSpPr>
              <p:nvPr/>
            </p:nvSpPr>
            <p:spPr bwMode="auto">
              <a:xfrm>
                <a:off x="839614" y="3288967"/>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lnSpc>
                    <a:spcPct val="97000"/>
                  </a:lnSpc>
                </a:pPr>
                <a:endParaRPr lang="en-US" sz="1078">
                  <a:gradFill>
                    <a:gsLst>
                      <a:gs pos="0">
                        <a:srgbClr val="FFFFFF"/>
                      </a:gs>
                      <a:gs pos="100000">
                        <a:srgbClr val="FFFFFF"/>
                      </a:gs>
                    </a:gsLst>
                    <a:lin ang="5400000" scaled="1"/>
                  </a:gradFill>
                  <a:latin typeface="Segoe UI"/>
                </a:endParaRPr>
              </a:p>
              <a:p>
                <a:pPr defTabSz="914367">
                  <a:lnSpc>
                    <a:spcPct val="97000"/>
                  </a:lnSpc>
                </a:pPr>
                <a:endParaRPr lang="en-US" sz="1078">
                  <a:gradFill>
                    <a:gsLst>
                      <a:gs pos="0">
                        <a:srgbClr val="FFFFFF"/>
                      </a:gs>
                      <a:gs pos="100000">
                        <a:srgbClr val="FFFFFF"/>
                      </a:gs>
                    </a:gsLst>
                    <a:lin ang="5400000" scaled="1"/>
                  </a:gradFill>
                  <a:latin typeface="Segoe UI"/>
                </a:endParaRPr>
              </a:p>
            </p:txBody>
          </p:sp>
          <p:sp>
            <p:nvSpPr>
              <p:cNvPr id="382" name="TextBox 381">
                <a:extLst>
                  <a:ext uri="{FF2B5EF4-FFF2-40B4-BE49-F238E27FC236}">
                    <a16:creationId xmlns:a16="http://schemas.microsoft.com/office/drawing/2014/main" id="{15532E5D-015B-4C29-AFA7-8D597E08980D}"/>
                  </a:ext>
                </a:extLst>
              </p:cNvPr>
              <p:cNvSpPr txBox="1"/>
              <p:nvPr/>
            </p:nvSpPr>
            <p:spPr>
              <a:xfrm>
                <a:off x="1169749" y="3235307"/>
                <a:ext cx="2142574" cy="574773"/>
              </a:xfrm>
              <a:prstGeom prst="rect">
                <a:avLst/>
              </a:prstGeom>
              <a:noFill/>
            </p:spPr>
            <p:txBody>
              <a:bodyPr wrap="square" lIns="0" tIns="89642"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defTabSz="641689">
                  <a:spcAft>
                    <a:spcPts val="0"/>
                  </a:spcAft>
                </a:pPr>
                <a:r>
                  <a:rPr lang="en-US" sz="1029">
                    <a:gradFill>
                      <a:gsLst>
                        <a:gs pos="0">
                          <a:srgbClr val="2F2F2F">
                            <a:lumMod val="90000"/>
                            <a:lumOff val="10000"/>
                          </a:srgbClr>
                        </a:gs>
                        <a:gs pos="100000">
                          <a:srgbClr val="2F2F2F">
                            <a:lumMod val="90000"/>
                            <a:lumOff val="10000"/>
                          </a:srgbClr>
                        </a:gs>
                      </a:gsLst>
                      <a:lin ang="5400000" scaled="0"/>
                    </a:gradFill>
                  </a:rPr>
                  <a:t>Co-Sell (IP and Services)</a:t>
                </a:r>
              </a:p>
              <a:p>
                <a:pPr defTabSz="641689">
                  <a:spcAft>
                    <a:spcPts val="0"/>
                  </a:spcAft>
                </a:pPr>
                <a:endParaRPr lang="en-US" sz="1029">
                  <a:gradFill>
                    <a:gsLst>
                      <a:gs pos="0">
                        <a:srgbClr val="2F2F2F">
                          <a:lumMod val="90000"/>
                          <a:lumOff val="10000"/>
                        </a:srgbClr>
                      </a:gs>
                      <a:gs pos="100000">
                        <a:srgbClr val="2F2F2F">
                          <a:lumMod val="90000"/>
                          <a:lumOff val="10000"/>
                        </a:srgbClr>
                      </a:gs>
                    </a:gsLst>
                    <a:lin ang="5400000" scaled="0"/>
                  </a:gradFill>
                </a:endParaRPr>
              </a:p>
              <a:p>
                <a:pPr defTabSz="641689">
                  <a:spcAft>
                    <a:spcPts val="0"/>
                  </a:spcAft>
                </a:pPr>
                <a:endParaRPr lang="en-US" sz="1029">
                  <a:gradFill>
                    <a:gsLst>
                      <a:gs pos="0">
                        <a:srgbClr val="2F2F2F">
                          <a:lumMod val="90000"/>
                          <a:lumOff val="10000"/>
                        </a:srgbClr>
                      </a:gs>
                      <a:gs pos="100000">
                        <a:srgbClr val="2F2F2F">
                          <a:lumMod val="90000"/>
                          <a:lumOff val="10000"/>
                        </a:srgbClr>
                      </a:gs>
                    </a:gsLst>
                    <a:lin ang="5400000" scaled="0"/>
                  </a:gradFill>
                </a:endParaRPr>
              </a:p>
            </p:txBody>
          </p:sp>
        </p:grpSp>
      </p:grpSp>
      <p:sp>
        <p:nvSpPr>
          <p:cNvPr id="409" name="Marketplace">
            <a:extLst>
              <a:ext uri="{FF2B5EF4-FFF2-40B4-BE49-F238E27FC236}">
                <a16:creationId xmlns:a16="http://schemas.microsoft.com/office/drawing/2014/main" id="{8990C7B7-D4EB-44EF-A49F-57CE526965BE}"/>
              </a:ext>
            </a:extLst>
          </p:cNvPr>
          <p:cNvSpPr/>
          <p:nvPr/>
        </p:nvSpPr>
        <p:spPr bwMode="auto">
          <a:xfrm rot="5400000">
            <a:off x="3689208" y="1306008"/>
            <a:ext cx="4337023" cy="4335288"/>
          </a:xfrm>
          <a:prstGeom prst="ellips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0" name="Marketplace">
            <a:extLst>
              <a:ext uri="{FF2B5EF4-FFF2-40B4-BE49-F238E27FC236}">
                <a16:creationId xmlns:a16="http://schemas.microsoft.com/office/drawing/2014/main" id="{951AA906-9C26-4428-924C-489FFC02FE5A}"/>
              </a:ext>
            </a:extLst>
          </p:cNvPr>
          <p:cNvSpPr/>
          <p:nvPr/>
        </p:nvSpPr>
        <p:spPr bwMode="auto">
          <a:xfrm rot="5400000">
            <a:off x="4294497" y="2516344"/>
            <a:ext cx="3126444" cy="3125194"/>
          </a:xfrm>
          <a:prstGeom prst="ellipse">
            <a:avLst/>
          </a:prstGeom>
          <a:solidFill>
            <a:schemeClr val="accent1">
              <a:lumMod val="20000"/>
              <a:lumOff val="80000"/>
              <a:alpha val="30000"/>
            </a:schemeClr>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pPr>
            <a:endParaRPr lang="en-US" sz="1961" err="1">
              <a:gradFill>
                <a:gsLst>
                  <a:gs pos="0">
                    <a:srgbClr val="FFFFFF"/>
                  </a:gs>
                  <a:gs pos="100000">
                    <a:srgbClr val="FFFFFF"/>
                  </a:gs>
                </a:gsLst>
                <a:lin ang="5400000" scaled="0"/>
              </a:gradFill>
              <a:latin typeface="Segoe UI"/>
              <a:cs typeface="Segoe UI" pitchFamily="34" charset="0"/>
            </a:endParaRPr>
          </a:p>
        </p:txBody>
      </p:sp>
      <p:sp>
        <p:nvSpPr>
          <p:cNvPr id="411" name="Marketplace">
            <a:extLst>
              <a:ext uri="{FF2B5EF4-FFF2-40B4-BE49-F238E27FC236}">
                <a16:creationId xmlns:a16="http://schemas.microsoft.com/office/drawing/2014/main" id="{0C67CC1B-A37F-4731-8A12-61A5A6F2B4B1}"/>
              </a:ext>
            </a:extLst>
          </p:cNvPr>
          <p:cNvSpPr/>
          <p:nvPr/>
        </p:nvSpPr>
        <p:spPr bwMode="auto">
          <a:xfrm rot="5400000">
            <a:off x="4700390" y="3327969"/>
            <a:ext cx="2314656" cy="2313732"/>
          </a:xfrm>
          <a:prstGeom prst="ellipse">
            <a:avLst/>
          </a:prstGeom>
          <a:solidFill>
            <a:schemeClr val="accent1">
              <a:lumMod val="40000"/>
              <a:lumOff val="60000"/>
              <a:alpha val="40000"/>
            </a:schemeClr>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pPr>
            <a:endParaRPr lang="en-US" sz="1961" err="1">
              <a:gradFill>
                <a:gsLst>
                  <a:gs pos="0">
                    <a:srgbClr val="FFFFFF"/>
                  </a:gs>
                  <a:gs pos="100000">
                    <a:srgbClr val="FFFFFF"/>
                  </a:gs>
                </a:gsLst>
                <a:lin ang="5400000" scaled="0"/>
              </a:gradFill>
              <a:latin typeface="Segoe UI"/>
              <a:cs typeface="Segoe UI" pitchFamily="34" charset="0"/>
            </a:endParaRPr>
          </a:p>
        </p:txBody>
      </p:sp>
      <p:sp>
        <p:nvSpPr>
          <p:cNvPr id="412" name="Marketplace">
            <a:extLst>
              <a:ext uri="{FF2B5EF4-FFF2-40B4-BE49-F238E27FC236}">
                <a16:creationId xmlns:a16="http://schemas.microsoft.com/office/drawing/2014/main" id="{2DFE74B4-3F62-411A-BEA9-12CC458A8C51}"/>
              </a:ext>
            </a:extLst>
          </p:cNvPr>
          <p:cNvSpPr/>
          <p:nvPr/>
        </p:nvSpPr>
        <p:spPr bwMode="auto">
          <a:xfrm rot="5400000">
            <a:off x="5173408" y="4262297"/>
            <a:ext cx="1368625" cy="1368077"/>
          </a:xfrm>
          <a:prstGeom prst="ellipse">
            <a:avLst/>
          </a:prstGeom>
          <a:solidFill>
            <a:schemeClr val="accent1">
              <a:lumMod val="60000"/>
              <a:lumOff val="40000"/>
              <a:alpha val="50000"/>
            </a:schemeClr>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74" fontAlgn="base">
              <a:lnSpc>
                <a:spcPct val="90000"/>
              </a:lnSpc>
              <a:spcBef>
                <a:spcPct val="0"/>
              </a:spcBef>
              <a:spcAft>
                <a:spcPct val="0"/>
              </a:spcAft>
            </a:pPr>
            <a:endParaRPr lang="en-US" sz="1961" err="1">
              <a:gradFill>
                <a:gsLst>
                  <a:gs pos="0">
                    <a:srgbClr val="FFFFFF"/>
                  </a:gs>
                  <a:gs pos="100000">
                    <a:srgbClr val="FFFFFF"/>
                  </a:gs>
                </a:gsLst>
                <a:lin ang="5400000" scaled="0"/>
              </a:gradFill>
              <a:latin typeface="Segoe UI"/>
              <a:cs typeface="Segoe UI" pitchFamily="34" charset="0"/>
            </a:endParaRPr>
          </a:p>
        </p:txBody>
      </p:sp>
      <p:sp>
        <p:nvSpPr>
          <p:cNvPr id="413" name="TextBox 412">
            <a:extLst>
              <a:ext uri="{FF2B5EF4-FFF2-40B4-BE49-F238E27FC236}">
                <a16:creationId xmlns:a16="http://schemas.microsoft.com/office/drawing/2014/main" id="{FA5627E2-8806-494B-8795-EE7EDEE73AD0}"/>
              </a:ext>
            </a:extLst>
          </p:cNvPr>
          <p:cNvSpPr txBox="1"/>
          <p:nvPr/>
        </p:nvSpPr>
        <p:spPr>
          <a:xfrm>
            <a:off x="5212337" y="1961403"/>
            <a:ext cx="1283413" cy="190052"/>
          </a:xfrm>
          <a:prstGeom prst="rect">
            <a:avLst/>
          </a:prstGeom>
          <a:noFill/>
        </p:spPr>
        <p:txBody>
          <a:bodyPr wrap="square" lIns="89642" tIns="0" rIns="89642" bIns="0" rtlCol="0" anchor="ctr">
            <a:spAutoFit/>
          </a:bodyPr>
          <a:lstStyle>
            <a:defPPr>
              <a:defRPr lang="en-US"/>
            </a:defPPr>
            <a:lvl1pPr algn="ctr">
              <a:lnSpc>
                <a:spcPct val="90000"/>
              </a:lnSpc>
              <a:defRPr sz="1200" b="1"/>
            </a:lvl1pPr>
          </a:lstStyle>
          <a:p>
            <a:pPr algn="l" defTabSz="914225">
              <a:defRPr/>
            </a:pPr>
            <a:r>
              <a:rPr lang="en-US" sz="1372">
                <a:gradFill>
                  <a:gsLst>
                    <a:gs pos="0">
                      <a:srgbClr val="002050"/>
                    </a:gs>
                    <a:gs pos="100000">
                      <a:srgbClr val="002050"/>
                    </a:gs>
                  </a:gsLst>
                  <a:lin ang="5400000" scaled="1"/>
                </a:gradFill>
                <a:latin typeface="Segoe UI" panose="020B0502040204020203" pitchFamily="34" charset="0"/>
                <a:cs typeface="Segoe UI" panose="020B0502040204020203" pitchFamily="34" charset="0"/>
              </a:rPr>
              <a:t>Marketplace</a:t>
            </a:r>
          </a:p>
        </p:txBody>
      </p:sp>
      <p:sp>
        <p:nvSpPr>
          <p:cNvPr id="414" name="TextBox 413">
            <a:extLst>
              <a:ext uri="{FF2B5EF4-FFF2-40B4-BE49-F238E27FC236}">
                <a16:creationId xmlns:a16="http://schemas.microsoft.com/office/drawing/2014/main" id="{680BA868-A426-4A26-B8CF-F800D5D6A6B6}"/>
              </a:ext>
            </a:extLst>
          </p:cNvPr>
          <p:cNvSpPr txBox="1"/>
          <p:nvPr/>
        </p:nvSpPr>
        <p:spPr>
          <a:xfrm>
            <a:off x="5404019" y="2656312"/>
            <a:ext cx="900051" cy="570263"/>
          </a:xfrm>
          <a:prstGeom prst="rect">
            <a:avLst/>
          </a:prstGeom>
          <a:noFill/>
        </p:spPr>
        <p:txBody>
          <a:bodyPr wrap="square" lIns="0" tIns="0" rIns="0" bIns="0" rtlCol="0" anchor="ctr">
            <a:spAutoFit/>
          </a:bodyPr>
          <a:lstStyle>
            <a:defPPr>
              <a:defRPr lang="en-US"/>
            </a:defPPr>
            <a:lvl1pPr algn="ctr">
              <a:lnSpc>
                <a:spcPct val="90000"/>
              </a:lnSpc>
              <a:defRPr sz="1200" b="1"/>
            </a:lvl1pPr>
          </a:lstStyle>
          <a:p>
            <a:pPr defTabSz="914225">
              <a:defRPr/>
            </a:pPr>
            <a:r>
              <a:rPr lang="en-US" sz="1372">
                <a:gradFill>
                  <a:gsLst>
                    <a:gs pos="0">
                      <a:srgbClr val="002050"/>
                    </a:gs>
                    <a:gs pos="100000">
                      <a:srgbClr val="002050"/>
                    </a:gs>
                  </a:gsLst>
                  <a:lin ang="5400000" scaled="1"/>
                </a:gradFill>
                <a:latin typeface="Segoe UI" panose="020B0502040204020203" pitchFamily="34" charset="0"/>
                <a:cs typeface="Segoe UI" panose="020B0502040204020203" pitchFamily="34" charset="0"/>
              </a:rPr>
              <a:t>P2P </a:t>
            </a:r>
            <a:br>
              <a:rPr lang="en-US" sz="1372">
                <a:gradFill>
                  <a:gsLst>
                    <a:gs pos="0">
                      <a:srgbClr val="002050"/>
                    </a:gs>
                    <a:gs pos="100000">
                      <a:srgbClr val="002050"/>
                    </a:gs>
                  </a:gsLst>
                  <a:lin ang="5400000" scaled="1"/>
                </a:gradFill>
                <a:latin typeface="Segoe UI" panose="020B0502040204020203" pitchFamily="34" charset="0"/>
                <a:cs typeface="Segoe UI" panose="020B0502040204020203" pitchFamily="34" charset="0"/>
              </a:rPr>
            </a:br>
            <a:r>
              <a:rPr lang="en-US" sz="1372">
                <a:gradFill>
                  <a:gsLst>
                    <a:gs pos="0">
                      <a:srgbClr val="002050"/>
                    </a:gs>
                    <a:gs pos="100000">
                      <a:srgbClr val="002050"/>
                    </a:gs>
                  </a:gsLst>
                  <a:lin ang="5400000" scaled="1"/>
                </a:gradFill>
                <a:latin typeface="Segoe UI" panose="020B0502040204020203" pitchFamily="34" charset="0"/>
                <a:cs typeface="Segoe UI" panose="020B0502040204020203" pitchFamily="34" charset="0"/>
              </a:rPr>
              <a:t>through CSP</a:t>
            </a:r>
          </a:p>
        </p:txBody>
      </p:sp>
      <p:sp>
        <p:nvSpPr>
          <p:cNvPr id="415" name="TextBox 414">
            <a:extLst>
              <a:ext uri="{FF2B5EF4-FFF2-40B4-BE49-F238E27FC236}">
                <a16:creationId xmlns:a16="http://schemas.microsoft.com/office/drawing/2014/main" id="{D27478A8-4624-4C00-AF72-FA3833E12696}"/>
              </a:ext>
            </a:extLst>
          </p:cNvPr>
          <p:cNvSpPr txBox="1"/>
          <p:nvPr/>
        </p:nvSpPr>
        <p:spPr>
          <a:xfrm>
            <a:off x="5450691" y="3664606"/>
            <a:ext cx="806706" cy="380104"/>
          </a:xfrm>
          <a:prstGeom prst="rect">
            <a:avLst/>
          </a:prstGeom>
          <a:noFill/>
        </p:spPr>
        <p:txBody>
          <a:bodyPr wrap="square" lIns="0" tIns="0" rIns="0" bIns="0" rtlCol="0" anchor="ctr">
            <a:spAutoFit/>
          </a:bodyPr>
          <a:lstStyle>
            <a:defPPr>
              <a:defRPr lang="en-US"/>
            </a:defPPr>
            <a:lvl1pPr algn="ctr">
              <a:lnSpc>
                <a:spcPct val="90000"/>
              </a:lnSpc>
              <a:defRPr b="1">
                <a:solidFill>
                  <a:schemeClr val="bg1"/>
                </a:solidFill>
              </a:defRPr>
            </a:lvl1pPr>
          </a:lstStyle>
          <a:p>
            <a:pPr defTabSz="914225">
              <a:defRPr/>
            </a:pPr>
            <a:r>
              <a:rPr lang="en-US" sz="1372">
                <a:gradFill>
                  <a:gsLst>
                    <a:gs pos="0">
                      <a:srgbClr val="002050"/>
                    </a:gs>
                    <a:gs pos="100000">
                      <a:srgbClr val="002050"/>
                    </a:gs>
                  </a:gsLst>
                  <a:lin ang="5400000" scaled="1"/>
                </a:gradFill>
                <a:latin typeface="Segoe UI" panose="020B0502040204020203" pitchFamily="34" charset="0"/>
                <a:cs typeface="Segoe UI" panose="020B0502040204020203" pitchFamily="34" charset="0"/>
              </a:rPr>
              <a:t>Inside</a:t>
            </a:r>
            <a:br>
              <a:rPr lang="en-US" sz="1372">
                <a:gradFill>
                  <a:gsLst>
                    <a:gs pos="0">
                      <a:srgbClr val="002050"/>
                    </a:gs>
                    <a:gs pos="100000">
                      <a:srgbClr val="002050"/>
                    </a:gs>
                  </a:gsLst>
                  <a:lin ang="5400000" scaled="1"/>
                </a:gradFill>
                <a:latin typeface="Segoe UI" panose="020B0502040204020203" pitchFamily="34" charset="0"/>
                <a:cs typeface="Segoe UI" panose="020B0502040204020203" pitchFamily="34" charset="0"/>
              </a:rPr>
            </a:br>
            <a:r>
              <a:rPr lang="en-US" sz="1372">
                <a:gradFill>
                  <a:gsLst>
                    <a:gs pos="0">
                      <a:srgbClr val="002050"/>
                    </a:gs>
                    <a:gs pos="100000">
                      <a:srgbClr val="002050"/>
                    </a:gs>
                  </a:gsLst>
                  <a:lin ang="5400000" scaled="1"/>
                </a:gradFill>
                <a:latin typeface="Segoe UI" panose="020B0502040204020203" pitchFamily="34" charset="0"/>
                <a:cs typeface="Segoe UI" panose="020B0502040204020203" pitchFamily="34" charset="0"/>
              </a:rPr>
              <a:t>Sellers</a:t>
            </a:r>
          </a:p>
        </p:txBody>
      </p:sp>
      <p:sp>
        <p:nvSpPr>
          <p:cNvPr id="416" name="TextBox 415">
            <a:extLst>
              <a:ext uri="{FF2B5EF4-FFF2-40B4-BE49-F238E27FC236}">
                <a16:creationId xmlns:a16="http://schemas.microsoft.com/office/drawing/2014/main" id="{64DA9488-A185-4BB7-BE87-8956BD4BF969}"/>
              </a:ext>
            </a:extLst>
          </p:cNvPr>
          <p:cNvSpPr txBox="1"/>
          <p:nvPr/>
        </p:nvSpPr>
        <p:spPr>
          <a:xfrm>
            <a:off x="5469009" y="4761828"/>
            <a:ext cx="770071" cy="380104"/>
          </a:xfrm>
          <a:prstGeom prst="rect">
            <a:avLst/>
          </a:prstGeom>
          <a:noFill/>
        </p:spPr>
        <p:txBody>
          <a:bodyPr wrap="square" lIns="0" tIns="0" rIns="0" bIns="0" rtlCol="0" anchor="ctr">
            <a:spAutoFit/>
          </a:bodyPr>
          <a:lstStyle>
            <a:defPPr>
              <a:defRPr lang="en-US"/>
            </a:defPPr>
            <a:lvl1pPr algn="ctr">
              <a:lnSpc>
                <a:spcPct val="90000"/>
              </a:lnSpc>
              <a:defRPr b="1">
                <a:solidFill>
                  <a:schemeClr val="bg1"/>
                </a:solidFill>
              </a:defRPr>
            </a:lvl1pPr>
          </a:lstStyle>
          <a:p>
            <a:pPr defTabSz="914225">
              <a:defRPr/>
            </a:pPr>
            <a:r>
              <a:rPr lang="en-US" sz="1372">
                <a:gradFill>
                  <a:gsLst>
                    <a:gs pos="0">
                      <a:srgbClr val="002050"/>
                    </a:gs>
                    <a:gs pos="100000">
                      <a:srgbClr val="002050"/>
                    </a:gs>
                  </a:gsLst>
                  <a:lin ang="5400000" scaled="1"/>
                </a:gradFill>
                <a:latin typeface="Segoe UI" panose="020B0502040204020203" pitchFamily="34" charset="0"/>
                <a:cs typeface="Segoe UI" panose="020B0502040204020203" pitchFamily="34" charset="0"/>
              </a:rPr>
              <a:t>Field</a:t>
            </a:r>
            <a:br>
              <a:rPr lang="en-US" sz="1372">
                <a:gradFill>
                  <a:gsLst>
                    <a:gs pos="0">
                      <a:srgbClr val="002050"/>
                    </a:gs>
                    <a:gs pos="100000">
                      <a:srgbClr val="002050"/>
                    </a:gs>
                  </a:gsLst>
                  <a:lin ang="5400000" scaled="1"/>
                </a:gradFill>
                <a:latin typeface="Segoe UI" panose="020B0502040204020203" pitchFamily="34" charset="0"/>
                <a:cs typeface="Segoe UI" panose="020B0502040204020203" pitchFamily="34" charset="0"/>
              </a:rPr>
            </a:br>
            <a:r>
              <a:rPr lang="en-US" sz="1372">
                <a:gradFill>
                  <a:gsLst>
                    <a:gs pos="0">
                      <a:srgbClr val="002050"/>
                    </a:gs>
                    <a:gs pos="100000">
                      <a:srgbClr val="002050"/>
                    </a:gs>
                  </a:gsLst>
                  <a:lin ang="5400000" scaled="1"/>
                </a:gradFill>
                <a:latin typeface="Segoe UI" panose="020B0502040204020203" pitchFamily="34" charset="0"/>
                <a:cs typeface="Segoe UI" panose="020B0502040204020203" pitchFamily="34" charset="0"/>
              </a:rPr>
              <a:t>Sellers</a:t>
            </a:r>
          </a:p>
        </p:txBody>
      </p:sp>
      <p:grpSp>
        <p:nvGrpSpPr>
          <p:cNvPr id="4" name="Group 3">
            <a:extLst>
              <a:ext uri="{FF2B5EF4-FFF2-40B4-BE49-F238E27FC236}">
                <a16:creationId xmlns:a16="http://schemas.microsoft.com/office/drawing/2014/main" id="{84D0AA24-7321-45DD-8E0F-1935AA884AD1}"/>
              </a:ext>
            </a:extLst>
          </p:cNvPr>
          <p:cNvGrpSpPr/>
          <p:nvPr/>
        </p:nvGrpSpPr>
        <p:grpSpPr>
          <a:xfrm>
            <a:off x="577256" y="5613473"/>
            <a:ext cx="10459642" cy="762751"/>
            <a:chOff x="588830" y="5674022"/>
            <a:chExt cx="10669380" cy="778046"/>
          </a:xfrm>
        </p:grpSpPr>
        <p:sp>
          <p:nvSpPr>
            <p:cNvPr id="83" name="Left Brace 82">
              <a:extLst>
                <a:ext uri="{FF2B5EF4-FFF2-40B4-BE49-F238E27FC236}">
                  <a16:creationId xmlns:a16="http://schemas.microsoft.com/office/drawing/2014/main" id="{F8954C1E-3346-4DB5-ADE9-96E8EE5A60F7}"/>
                </a:ext>
              </a:extLst>
            </p:cNvPr>
            <p:cNvSpPr/>
            <p:nvPr/>
          </p:nvSpPr>
          <p:spPr>
            <a:xfrm rot="5400000" flipH="1">
              <a:off x="5610149" y="652703"/>
              <a:ext cx="626741" cy="10669380"/>
            </a:xfrm>
            <a:prstGeom prst="leftBrace">
              <a:avLst>
                <a:gd name="adj1" fmla="val 0"/>
                <a:gd name="adj2" fmla="val 50000"/>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lang="en-US">
                <a:solidFill>
                  <a:srgbClr val="353535"/>
                </a:solidFill>
                <a:latin typeface="Segoe UI Semilight"/>
              </a:endParaRPr>
            </a:p>
          </p:txBody>
        </p:sp>
        <p:sp>
          <p:nvSpPr>
            <p:cNvPr id="5" name="TextBox 4">
              <a:extLst>
                <a:ext uri="{FF2B5EF4-FFF2-40B4-BE49-F238E27FC236}">
                  <a16:creationId xmlns:a16="http://schemas.microsoft.com/office/drawing/2014/main" id="{48A3748C-A415-4437-8658-4C67A1DC0A68}"/>
                </a:ext>
              </a:extLst>
            </p:cNvPr>
            <p:cNvSpPr txBox="1"/>
            <p:nvPr/>
          </p:nvSpPr>
          <p:spPr>
            <a:xfrm>
              <a:off x="2602450" y="6126436"/>
              <a:ext cx="6610307" cy="325632"/>
            </a:xfrm>
            <a:prstGeom prst="rect">
              <a:avLst/>
            </a:prstGeom>
            <a:solidFill>
              <a:schemeClr val="bg1"/>
            </a:solidFill>
            <a:ln>
              <a:noFill/>
            </a:ln>
          </p:spPr>
          <p:txBody>
            <a:bodyPr wrap="square" lIns="179285" tIns="143428" rIns="179285" bIns="143428" rtlCol="0" anchor="ctr" anchorCtr="0">
              <a:noAutofit/>
            </a:bodyPr>
            <a:lstStyle/>
            <a:p>
              <a:pPr algn="ctr" defTabSz="914367"/>
              <a:r>
                <a:rPr lang="en-US" sz="1078" b="1">
                  <a:gradFill>
                    <a:gsLst>
                      <a:gs pos="2917">
                        <a:srgbClr val="0078D7"/>
                      </a:gs>
                      <a:gs pos="30000">
                        <a:srgbClr val="0078D7"/>
                      </a:gs>
                    </a:gsLst>
                    <a:lin ang="5400000" scaled="0"/>
                  </a:gradFill>
                  <a:latin typeface="Segoe UI"/>
                </a:rPr>
                <a:t>100K</a:t>
              </a:r>
              <a:r>
                <a:rPr lang="en-US" sz="1078" b="1">
                  <a:gradFill>
                    <a:gsLst>
                      <a:gs pos="2917">
                        <a:srgbClr val="2F2F2F"/>
                      </a:gs>
                      <a:gs pos="30000">
                        <a:srgbClr val="2F2F2F"/>
                      </a:gs>
                    </a:gsLst>
                    <a:lin ang="5400000" scaled="0"/>
                  </a:gradFill>
                  <a:latin typeface="Segoe UI"/>
                </a:rPr>
                <a:t> Joint Co-Sell Opportunities </a:t>
              </a:r>
              <a:r>
                <a:rPr lang="en-US" sz="1078">
                  <a:gradFill>
                    <a:gsLst>
                      <a:gs pos="2917">
                        <a:srgbClr val="2F2F2F"/>
                      </a:gs>
                      <a:gs pos="30000">
                        <a:srgbClr val="2F2F2F"/>
                      </a:gs>
                    </a:gsLst>
                    <a:lin ang="5400000" scaled="0"/>
                  </a:gradFill>
                  <a:latin typeface="Segoe UI"/>
                </a:rPr>
                <a:t>generated between </a:t>
              </a:r>
              <a:r>
                <a:rPr lang="en-US" sz="1078" b="1">
                  <a:gradFill>
                    <a:gsLst>
                      <a:gs pos="2917">
                        <a:srgbClr val="2F2F2F"/>
                      </a:gs>
                      <a:gs pos="30000">
                        <a:srgbClr val="2F2F2F"/>
                      </a:gs>
                    </a:gsLst>
                    <a:lin ang="5400000" scaled="0"/>
                  </a:gradFill>
                  <a:latin typeface="Segoe UI"/>
                </a:rPr>
                <a:t>Field </a:t>
              </a:r>
              <a:r>
                <a:rPr lang="en-US" sz="1078">
                  <a:gradFill>
                    <a:gsLst>
                      <a:gs pos="2917">
                        <a:srgbClr val="2F2F2F"/>
                      </a:gs>
                      <a:gs pos="30000">
                        <a:srgbClr val="2F2F2F"/>
                      </a:gs>
                    </a:gsLst>
                    <a:lin ang="5400000" scaled="0"/>
                  </a:gradFill>
                  <a:latin typeface="Segoe UI"/>
                </a:rPr>
                <a:t>and </a:t>
              </a:r>
              <a:r>
                <a:rPr lang="en-US" sz="1078" b="1">
                  <a:gradFill>
                    <a:gsLst>
                      <a:gs pos="2917">
                        <a:srgbClr val="2F2F2F"/>
                      </a:gs>
                      <a:gs pos="30000">
                        <a:srgbClr val="2F2F2F"/>
                      </a:gs>
                    </a:gsLst>
                    <a:lin ang="5400000" scaled="0"/>
                  </a:gradFill>
                  <a:latin typeface="Segoe UI"/>
                </a:rPr>
                <a:t>Inside Sales </a:t>
              </a:r>
            </a:p>
          </p:txBody>
        </p:sp>
      </p:grpSp>
    </p:spTree>
    <p:extLst>
      <p:ext uri="{BB962C8B-B14F-4D97-AF65-F5344CB8AC3E}">
        <p14:creationId xmlns:p14="http://schemas.microsoft.com/office/powerpoint/2010/main" val="2064888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1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13"/>
                                        </p:tgtEl>
                                      </p:cBhvr>
                                      <p:by x="0" y="0"/>
                                    </p:animScale>
                                  </p:childTnLst>
                                </p:cTn>
                              </p:par>
                              <p:par>
                                <p:cTn id="9" presetID="6" presetClass="emph" presetSubtype="0" decel="100000" fill="hold" grpId="2" nodeType="withEffect">
                                  <p:stCondLst>
                                    <p:cond delay="900"/>
                                  </p:stCondLst>
                                  <p:childTnLst>
                                    <p:animScale>
                                      <p:cBhvr>
                                        <p:cTn id="10" dur="500" fill="hold"/>
                                        <p:tgtEl>
                                          <p:spTgt spid="413"/>
                                        </p:tgtEl>
                                      </p:cBhvr>
                                      <p:by x="90000" y="90000"/>
                                    </p:animScale>
                                  </p:childTnLst>
                                </p:cTn>
                              </p:par>
                              <p:par>
                                <p:cTn id="11" presetID="1" presetClass="entr" presetSubtype="0" fill="hold" grpId="0" nodeType="withEffect">
                                  <p:stCondLst>
                                    <p:cond delay="500"/>
                                  </p:stCondLst>
                                  <p:childTnLst>
                                    <p:set>
                                      <p:cBhvr>
                                        <p:cTn id="12" dur="1" fill="hold">
                                          <p:stCondLst>
                                            <p:cond delay="0"/>
                                          </p:stCondLst>
                                        </p:cTn>
                                        <p:tgtEl>
                                          <p:spTgt spid="414"/>
                                        </p:tgtEl>
                                        <p:attrNameLst>
                                          <p:attrName>style.visibility</p:attrName>
                                        </p:attrNameLst>
                                      </p:cBhvr>
                                      <p:to>
                                        <p:strVal val="visible"/>
                                      </p:to>
                                    </p:set>
                                  </p:childTnLst>
                                </p:cTn>
                              </p:par>
                              <p:par>
                                <p:cTn id="13" presetID="6" presetClass="emph" presetSubtype="0" accel="100000" autoRev="1" fill="hold" grpId="1" nodeType="withEffect">
                                  <p:stCondLst>
                                    <p:cond delay="0"/>
                                  </p:stCondLst>
                                  <p:childTnLst>
                                    <p:animScale>
                                      <p:cBhvr>
                                        <p:cTn id="14" dur="500" fill="hold"/>
                                        <p:tgtEl>
                                          <p:spTgt spid="414"/>
                                        </p:tgtEl>
                                      </p:cBhvr>
                                      <p:by x="0" y="0"/>
                                    </p:animScale>
                                  </p:childTnLst>
                                </p:cTn>
                              </p:par>
                              <p:par>
                                <p:cTn id="15" presetID="6" presetClass="emph" presetSubtype="0" decel="100000" fill="hold" grpId="2" nodeType="withEffect">
                                  <p:stCondLst>
                                    <p:cond delay="900"/>
                                  </p:stCondLst>
                                  <p:childTnLst>
                                    <p:animScale>
                                      <p:cBhvr>
                                        <p:cTn id="16" dur="500" fill="hold"/>
                                        <p:tgtEl>
                                          <p:spTgt spid="414"/>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415"/>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415"/>
                                        </p:tgtEl>
                                      </p:cBhvr>
                                      <p:by x="0" y="0"/>
                                    </p:animScale>
                                  </p:childTnLst>
                                </p:cTn>
                              </p:par>
                              <p:par>
                                <p:cTn id="21" presetID="6" presetClass="emph" presetSubtype="0" decel="100000" fill="hold" grpId="2" nodeType="withEffect">
                                  <p:stCondLst>
                                    <p:cond delay="900"/>
                                  </p:stCondLst>
                                  <p:childTnLst>
                                    <p:animScale>
                                      <p:cBhvr>
                                        <p:cTn id="22" dur="500" fill="hold"/>
                                        <p:tgtEl>
                                          <p:spTgt spid="415"/>
                                        </p:tgtEl>
                                      </p:cBhvr>
                                      <p:by x="90000" y="90000"/>
                                    </p:animScale>
                                  </p:childTnLst>
                                </p:cTn>
                              </p:par>
                              <p:par>
                                <p:cTn id="23" presetID="1" presetClass="entr" presetSubtype="0" fill="hold" grpId="0" nodeType="withEffect">
                                  <p:stCondLst>
                                    <p:cond delay="500"/>
                                  </p:stCondLst>
                                  <p:childTnLst>
                                    <p:set>
                                      <p:cBhvr>
                                        <p:cTn id="24" dur="1" fill="hold">
                                          <p:stCondLst>
                                            <p:cond delay="0"/>
                                          </p:stCondLst>
                                        </p:cTn>
                                        <p:tgtEl>
                                          <p:spTgt spid="416"/>
                                        </p:tgtEl>
                                        <p:attrNameLst>
                                          <p:attrName>style.visibility</p:attrName>
                                        </p:attrNameLst>
                                      </p:cBhvr>
                                      <p:to>
                                        <p:strVal val="visible"/>
                                      </p:to>
                                    </p:set>
                                  </p:childTnLst>
                                </p:cTn>
                              </p:par>
                              <p:par>
                                <p:cTn id="25" presetID="6" presetClass="emph" presetSubtype="0" accel="100000" autoRev="1" fill="hold" grpId="1" nodeType="withEffect">
                                  <p:stCondLst>
                                    <p:cond delay="0"/>
                                  </p:stCondLst>
                                  <p:childTnLst>
                                    <p:animScale>
                                      <p:cBhvr>
                                        <p:cTn id="26" dur="500" fill="hold"/>
                                        <p:tgtEl>
                                          <p:spTgt spid="416"/>
                                        </p:tgtEl>
                                      </p:cBhvr>
                                      <p:by x="0" y="0"/>
                                    </p:animScale>
                                  </p:childTnLst>
                                </p:cTn>
                              </p:par>
                              <p:par>
                                <p:cTn id="27" presetID="6" presetClass="emph" presetSubtype="0" decel="100000" fill="hold" grpId="2" nodeType="withEffect">
                                  <p:stCondLst>
                                    <p:cond delay="900"/>
                                  </p:stCondLst>
                                  <p:childTnLst>
                                    <p:animScale>
                                      <p:cBhvr>
                                        <p:cTn id="28" dur="500" fill="hold"/>
                                        <p:tgtEl>
                                          <p:spTgt spid="416"/>
                                        </p:tgtEl>
                                      </p:cBhvr>
                                      <p:by x="90000" y="90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100"/>
                                  </p:stCondLst>
                                  <p:childTnLst>
                                    <p:set>
                                      <p:cBhvr>
                                        <p:cTn id="32" dur="1" fill="hold">
                                          <p:stCondLst>
                                            <p:cond delay="0"/>
                                          </p:stCondLst>
                                        </p:cTn>
                                        <p:tgtEl>
                                          <p:spTgt spid="247"/>
                                        </p:tgtEl>
                                        <p:attrNameLst>
                                          <p:attrName>style.visibility</p:attrName>
                                        </p:attrNameLst>
                                      </p:cBhvr>
                                      <p:to>
                                        <p:strVal val="visible"/>
                                      </p:to>
                                    </p:set>
                                    <p:animEffect transition="in" filter="wipe(right)">
                                      <p:cBhvr>
                                        <p:cTn id="33" dur="500"/>
                                        <p:tgtEl>
                                          <p:spTgt spid="247"/>
                                        </p:tgtEl>
                                      </p:cBhvr>
                                    </p:animEffect>
                                  </p:childTnLst>
                                </p:cTn>
                              </p:par>
                              <p:par>
                                <p:cTn id="34" presetID="10" presetClass="entr" presetSubtype="0" fill="hold" nodeType="withEffect">
                                  <p:stCondLst>
                                    <p:cond delay="100"/>
                                  </p:stCondLst>
                                  <p:childTnLst>
                                    <p:set>
                                      <p:cBhvr>
                                        <p:cTn id="35" dur="1" fill="hold">
                                          <p:stCondLst>
                                            <p:cond delay="0"/>
                                          </p:stCondLst>
                                        </p:cTn>
                                        <p:tgtEl>
                                          <p:spTgt spid="274"/>
                                        </p:tgtEl>
                                        <p:attrNameLst>
                                          <p:attrName>style.visibility</p:attrName>
                                        </p:attrNameLst>
                                      </p:cBhvr>
                                      <p:to>
                                        <p:strVal val="visible"/>
                                      </p:to>
                                    </p:set>
                                    <p:animEffect transition="in" filter="fade">
                                      <p:cBhvr>
                                        <p:cTn id="36" dur="500"/>
                                        <p:tgtEl>
                                          <p:spTgt spid="274"/>
                                        </p:tgtEl>
                                      </p:cBhvr>
                                    </p:animEffect>
                                  </p:childTnLst>
                                </p:cTn>
                              </p:par>
                              <p:par>
                                <p:cTn id="37" presetID="63" presetClass="path" presetSubtype="0" decel="100000" fill="hold" nodeType="withEffect">
                                  <p:stCondLst>
                                    <p:cond delay="100"/>
                                  </p:stCondLst>
                                  <p:childTnLst>
                                    <p:animMotion origin="layout" path="M -4.20475E-6 -4.07626E-6 L -0.02489 -4.07626E-6 " pathEditMode="relative" rAng="0" ptsTypes="AA">
                                      <p:cBhvr>
                                        <p:cTn id="38" dur="500" spd="-100000" fill="hold"/>
                                        <p:tgtEl>
                                          <p:spTgt spid="274"/>
                                        </p:tgtEl>
                                        <p:attrNameLst>
                                          <p:attrName>ppt_x</p:attrName>
                                          <p:attrName>ppt_y</p:attrName>
                                        </p:attrNameLst>
                                      </p:cBhvr>
                                      <p:rCtr x="-1251" y="0"/>
                                    </p:animMotion>
                                  </p:childTnLst>
                                </p:cTn>
                              </p:par>
                              <p:par>
                                <p:cTn id="39" presetID="22" presetClass="entr" presetSubtype="2" fill="hold" nodeType="withEffect">
                                  <p:stCondLst>
                                    <p:cond delay="200"/>
                                  </p:stCondLst>
                                  <p:childTnLst>
                                    <p:set>
                                      <p:cBhvr>
                                        <p:cTn id="40" dur="1" fill="hold">
                                          <p:stCondLst>
                                            <p:cond delay="0"/>
                                          </p:stCondLst>
                                        </p:cTn>
                                        <p:tgtEl>
                                          <p:spTgt spid="254"/>
                                        </p:tgtEl>
                                        <p:attrNameLst>
                                          <p:attrName>style.visibility</p:attrName>
                                        </p:attrNameLst>
                                      </p:cBhvr>
                                      <p:to>
                                        <p:strVal val="visible"/>
                                      </p:to>
                                    </p:set>
                                    <p:animEffect transition="in" filter="wipe(right)">
                                      <p:cBhvr>
                                        <p:cTn id="41" dur="500"/>
                                        <p:tgtEl>
                                          <p:spTgt spid="254"/>
                                        </p:tgtEl>
                                      </p:cBhvr>
                                    </p:animEffect>
                                  </p:childTnLst>
                                </p:cTn>
                              </p:par>
                              <p:par>
                                <p:cTn id="42" presetID="10" presetClass="entr" presetSubtype="0" fill="hold" nodeType="withEffect">
                                  <p:stCondLst>
                                    <p:cond delay="200"/>
                                  </p:stCondLst>
                                  <p:childTnLst>
                                    <p:set>
                                      <p:cBhvr>
                                        <p:cTn id="43" dur="1" fill="hold">
                                          <p:stCondLst>
                                            <p:cond delay="0"/>
                                          </p:stCondLst>
                                        </p:cTn>
                                        <p:tgtEl>
                                          <p:spTgt spid="357"/>
                                        </p:tgtEl>
                                        <p:attrNameLst>
                                          <p:attrName>style.visibility</p:attrName>
                                        </p:attrNameLst>
                                      </p:cBhvr>
                                      <p:to>
                                        <p:strVal val="visible"/>
                                      </p:to>
                                    </p:set>
                                    <p:animEffect transition="in" filter="fade">
                                      <p:cBhvr>
                                        <p:cTn id="44" dur="500"/>
                                        <p:tgtEl>
                                          <p:spTgt spid="357"/>
                                        </p:tgtEl>
                                      </p:cBhvr>
                                    </p:animEffect>
                                  </p:childTnLst>
                                </p:cTn>
                              </p:par>
                              <p:par>
                                <p:cTn id="45" presetID="63" presetClass="path" presetSubtype="0" decel="100000" fill="hold" nodeType="withEffect">
                                  <p:stCondLst>
                                    <p:cond delay="200"/>
                                  </p:stCondLst>
                                  <p:childTnLst>
                                    <p:animMotion origin="layout" path="M 1.12076E-6 3.89923E-6 L -0.02489 3.89923E-6 " pathEditMode="relative" rAng="0" ptsTypes="AA">
                                      <p:cBhvr>
                                        <p:cTn id="46" dur="500" spd="-100000" fill="hold"/>
                                        <p:tgtEl>
                                          <p:spTgt spid="357"/>
                                        </p:tgtEl>
                                        <p:attrNameLst>
                                          <p:attrName>ppt_x</p:attrName>
                                          <p:attrName>ppt_y</p:attrName>
                                        </p:attrNameLst>
                                      </p:cBhvr>
                                      <p:rCtr x="-1251" y="0"/>
                                    </p:animMotion>
                                  </p:childTnLst>
                                </p:cTn>
                              </p:par>
                              <p:par>
                                <p:cTn id="47" presetID="22" presetClass="entr" presetSubtype="4" fill="hold" nodeType="withEffect">
                                  <p:stCondLst>
                                    <p:cond delay="30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par>
                                <p:cTn id="50" presetID="10" presetClass="entr" presetSubtype="0" fill="hold" nodeType="withEffect">
                                  <p:stCondLst>
                                    <p:cond delay="300"/>
                                  </p:stCondLst>
                                  <p:childTnLst>
                                    <p:set>
                                      <p:cBhvr>
                                        <p:cTn id="51" dur="1" fill="hold">
                                          <p:stCondLst>
                                            <p:cond delay="0"/>
                                          </p:stCondLst>
                                        </p:cTn>
                                        <p:tgtEl>
                                          <p:spTgt spid="375"/>
                                        </p:tgtEl>
                                        <p:attrNameLst>
                                          <p:attrName>style.visibility</p:attrName>
                                        </p:attrNameLst>
                                      </p:cBhvr>
                                      <p:to>
                                        <p:strVal val="visible"/>
                                      </p:to>
                                    </p:set>
                                    <p:animEffect transition="in" filter="fade">
                                      <p:cBhvr>
                                        <p:cTn id="52" dur="500"/>
                                        <p:tgtEl>
                                          <p:spTgt spid="375"/>
                                        </p:tgtEl>
                                      </p:cBhvr>
                                    </p:animEffect>
                                  </p:childTnLst>
                                </p:cTn>
                              </p:par>
                              <p:par>
                                <p:cTn id="53" presetID="63" presetClass="path" presetSubtype="0" decel="100000" fill="hold" nodeType="withEffect">
                                  <p:stCondLst>
                                    <p:cond delay="300"/>
                                  </p:stCondLst>
                                  <p:childTnLst>
                                    <p:animMotion origin="layout" path="M -6.4335E-7 -2.24694E-6 L 0.02617 0.00091 " pathEditMode="relative" rAng="0" ptsTypes="AA">
                                      <p:cBhvr>
                                        <p:cTn id="54" dur="500" spd="-100000" fill="hold"/>
                                        <p:tgtEl>
                                          <p:spTgt spid="375"/>
                                        </p:tgtEl>
                                        <p:attrNameLst>
                                          <p:attrName>ppt_x</p:attrName>
                                          <p:attrName>ppt_y</p:attrName>
                                        </p:attrNameLst>
                                      </p:cBhvr>
                                      <p:rCtr x="1302" y="45"/>
                                    </p:animMotion>
                                  </p:childTnLst>
                                </p:cTn>
                              </p:par>
                              <p:par>
                                <p:cTn id="55" presetID="22" presetClass="entr" presetSubtype="4" fill="hold" nodeType="withEffect">
                                  <p:stCondLst>
                                    <p:cond delay="400"/>
                                  </p:stCondLst>
                                  <p:childTnLst>
                                    <p:set>
                                      <p:cBhvr>
                                        <p:cTn id="56" dur="1" fill="hold">
                                          <p:stCondLst>
                                            <p:cond delay="0"/>
                                          </p:stCondLst>
                                        </p:cTn>
                                        <p:tgtEl>
                                          <p:spTgt spid="256"/>
                                        </p:tgtEl>
                                        <p:attrNameLst>
                                          <p:attrName>style.visibility</p:attrName>
                                        </p:attrNameLst>
                                      </p:cBhvr>
                                      <p:to>
                                        <p:strVal val="visible"/>
                                      </p:to>
                                    </p:set>
                                    <p:animEffect transition="in" filter="wipe(down)">
                                      <p:cBhvr>
                                        <p:cTn id="57" dur="500"/>
                                        <p:tgtEl>
                                          <p:spTgt spid="256"/>
                                        </p:tgtEl>
                                      </p:cBhvr>
                                    </p:animEffect>
                                  </p:childTnLst>
                                </p:cTn>
                              </p:par>
                              <p:par>
                                <p:cTn id="58" presetID="10" presetClass="entr" presetSubtype="0" fill="hold" nodeType="withEffect">
                                  <p:stCondLst>
                                    <p:cond delay="400"/>
                                  </p:stCondLst>
                                  <p:childTnLst>
                                    <p:set>
                                      <p:cBhvr>
                                        <p:cTn id="59" dur="1" fill="hold">
                                          <p:stCondLst>
                                            <p:cond delay="0"/>
                                          </p:stCondLst>
                                        </p:cTn>
                                        <p:tgtEl>
                                          <p:spTgt spid="308"/>
                                        </p:tgtEl>
                                        <p:attrNameLst>
                                          <p:attrName>style.visibility</p:attrName>
                                        </p:attrNameLst>
                                      </p:cBhvr>
                                      <p:to>
                                        <p:strVal val="visible"/>
                                      </p:to>
                                    </p:set>
                                    <p:animEffect transition="in" filter="fade">
                                      <p:cBhvr>
                                        <p:cTn id="60" dur="500"/>
                                        <p:tgtEl>
                                          <p:spTgt spid="308"/>
                                        </p:tgtEl>
                                      </p:cBhvr>
                                    </p:animEffect>
                                  </p:childTnLst>
                                </p:cTn>
                              </p:par>
                              <p:par>
                                <p:cTn id="61" presetID="63" presetClass="path" presetSubtype="0" decel="100000" fill="hold" nodeType="withEffect">
                                  <p:stCondLst>
                                    <p:cond delay="400"/>
                                  </p:stCondLst>
                                  <p:childTnLst>
                                    <p:animMotion origin="layout" path="M 1.25351E-6 1.74762E-6 L 0.02617 0.00091 " pathEditMode="relative" rAng="0" ptsTypes="AA">
                                      <p:cBhvr>
                                        <p:cTn id="62" dur="500" spd="-100000" fill="hold"/>
                                        <p:tgtEl>
                                          <p:spTgt spid="308"/>
                                        </p:tgtEl>
                                        <p:attrNameLst>
                                          <p:attrName>ppt_x</p:attrName>
                                          <p:attrName>ppt_y</p:attrName>
                                        </p:attrNameLst>
                                      </p:cBhvr>
                                      <p:rCtr x="1302" y="45"/>
                                    </p:animMotion>
                                  </p:childTnLst>
                                </p:cTn>
                              </p:par>
                            </p:childTnLst>
                          </p:cTn>
                        </p:par>
                        <p:par>
                          <p:cTn id="63" fill="hold">
                            <p:stCondLst>
                              <p:cond delay="900"/>
                            </p:stCondLst>
                            <p:childTnLst>
                              <p:par>
                                <p:cTn id="64" presetID="22" presetClass="entr" presetSubtype="1"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up)">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p:bldP spid="413" grpId="1"/>
      <p:bldP spid="413" grpId="2"/>
      <p:bldP spid="414" grpId="0"/>
      <p:bldP spid="414" grpId="1"/>
      <p:bldP spid="414" grpId="2"/>
      <p:bldP spid="415" grpId="0"/>
      <p:bldP spid="415" grpId="1"/>
      <p:bldP spid="415" grpId="2"/>
      <p:bldP spid="416" grpId="0"/>
      <p:bldP spid="416" grpId="1"/>
      <p:bldP spid="416"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32DD-1B91-4E99-B058-FD47250ED2FB}"/>
              </a:ext>
            </a:extLst>
          </p:cNvPr>
          <p:cNvSpPr>
            <a:spLocks noGrp="1"/>
          </p:cNvSpPr>
          <p:nvPr>
            <p:ph type="title"/>
          </p:nvPr>
        </p:nvSpPr>
        <p:spPr>
          <a:xfrm>
            <a:off x="581489" y="468372"/>
            <a:ext cx="10255211" cy="389227"/>
          </a:xfrm>
        </p:spPr>
        <p:txBody>
          <a:bodyPr/>
          <a:lstStyle/>
          <a:p>
            <a:r>
              <a:rPr lang="en-US"/>
              <a:t>Defining Co-Sell</a:t>
            </a:r>
          </a:p>
        </p:txBody>
      </p:sp>
      <p:sp>
        <p:nvSpPr>
          <p:cNvPr id="5" name="TextBox 4">
            <a:extLst>
              <a:ext uri="{FF2B5EF4-FFF2-40B4-BE49-F238E27FC236}">
                <a16:creationId xmlns:a16="http://schemas.microsoft.com/office/drawing/2014/main" id="{F1ED876F-A7B5-4731-97C2-D25151D24BE6}"/>
              </a:ext>
            </a:extLst>
          </p:cNvPr>
          <p:cNvSpPr txBox="1"/>
          <p:nvPr/>
        </p:nvSpPr>
        <p:spPr>
          <a:xfrm>
            <a:off x="387831" y="885234"/>
            <a:ext cx="11709840" cy="534056"/>
          </a:xfrm>
          <a:prstGeom prst="rect">
            <a:avLst/>
          </a:prstGeom>
          <a:noFill/>
        </p:spPr>
        <p:txBody>
          <a:bodyPr wrap="square" lIns="179285" tIns="143428" rIns="179285" bIns="143428" rtlCol="0">
            <a:spAutoFit/>
          </a:bodyPr>
          <a:lstStyle>
            <a:defPPr>
              <a:defRPr lang="en-US"/>
            </a:defPPr>
            <a:lvl1pPr>
              <a:lnSpc>
                <a:spcPct val="90000"/>
              </a:lnSpc>
              <a:spcAft>
                <a:spcPts val="600"/>
              </a:spcAft>
              <a:defRPr>
                <a:gradFill>
                  <a:gsLst>
                    <a:gs pos="100000">
                      <a:schemeClr val="tx1"/>
                    </a:gs>
                    <a:gs pos="0">
                      <a:schemeClr val="tx1"/>
                    </a:gs>
                  </a:gsLst>
                  <a:lin ang="5400000" scaled="0"/>
                </a:gradFill>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100000">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A collaborative selling initiative to enable Microsoft and partners to drive joint revenue and customer success</a:t>
            </a:r>
          </a:p>
        </p:txBody>
      </p:sp>
      <p:grpSp>
        <p:nvGrpSpPr>
          <p:cNvPr id="6" name="Group 5">
            <a:extLst>
              <a:ext uri="{FF2B5EF4-FFF2-40B4-BE49-F238E27FC236}">
                <a16:creationId xmlns:a16="http://schemas.microsoft.com/office/drawing/2014/main" id="{1BD9003F-7259-454D-AACB-1D13D004CBA4}"/>
              </a:ext>
            </a:extLst>
          </p:cNvPr>
          <p:cNvGrpSpPr/>
          <p:nvPr/>
        </p:nvGrpSpPr>
        <p:grpSpPr>
          <a:xfrm>
            <a:off x="4232693" y="3434552"/>
            <a:ext cx="1623572" cy="729698"/>
            <a:chOff x="3891767" y="3752290"/>
            <a:chExt cx="1623572" cy="729698"/>
          </a:xfrm>
        </p:grpSpPr>
        <p:grpSp>
          <p:nvGrpSpPr>
            <p:cNvPr id="19" name="Group 18"/>
            <p:cNvGrpSpPr/>
            <p:nvPr/>
          </p:nvGrpSpPr>
          <p:grpSpPr>
            <a:xfrm>
              <a:off x="4178541" y="3752290"/>
              <a:ext cx="354343" cy="446654"/>
              <a:chOff x="9049397" y="3538221"/>
              <a:chExt cx="843714" cy="1063508"/>
            </a:xfrm>
            <a:noFill/>
          </p:grpSpPr>
          <p:sp>
            <p:nvSpPr>
              <p:cNvPr id="20" name="Delay 472"/>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1" name="Group 20"/>
              <p:cNvGrpSpPr/>
              <p:nvPr/>
            </p:nvGrpSpPr>
            <p:grpSpPr>
              <a:xfrm>
                <a:off x="9049397" y="3679725"/>
                <a:ext cx="843714" cy="922004"/>
                <a:chOff x="7480331" y="4348086"/>
                <a:chExt cx="144649" cy="158071"/>
              </a:xfrm>
              <a:grpFill/>
            </p:grpSpPr>
            <p:sp>
              <p:nvSpPr>
                <p:cNvPr id="22" name="Oval 9">
                  <a:extLst>
                    <a:ext uri="{FF2B5EF4-FFF2-40B4-BE49-F238E27FC236}">
                      <a16:creationId xmlns:a16="http://schemas.microsoft.com/office/drawing/2014/main" id="{BF544115-29A6-4A08-8D58-E21F1E164DF9}"/>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Freeform 10">
                  <a:extLst>
                    <a:ext uri="{FF2B5EF4-FFF2-40B4-BE49-F238E27FC236}">
                      <a16:creationId xmlns:a16="http://schemas.microsoft.com/office/drawing/2014/main" id="{8A130C13-A7B2-4973-993E-AAD24BFD8990}"/>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B4514D88-187C-4FF8-81A6-9647A4B28806}"/>
                </a:ext>
              </a:extLst>
            </p:cNvPr>
            <p:cNvSpPr txBox="1"/>
            <p:nvPr/>
          </p:nvSpPr>
          <p:spPr>
            <a:xfrm>
              <a:off x="3891767" y="4228044"/>
              <a:ext cx="927891" cy="253944"/>
            </a:xfrm>
            <a:prstGeom prst="rect">
              <a:avLst/>
            </a:prstGeom>
            <a:noFill/>
          </p:spPr>
          <p:txBody>
            <a:bodyPr wrap="square" lIns="0" tIns="0" rIns="0" bIns="0" rtlCol="0" anchor="ctr">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dirty="0">
                  <a:ln>
                    <a:noFill/>
                  </a:ln>
                  <a:gradFill>
                    <a:gsLst>
                      <a:gs pos="0">
                        <a:srgbClr val="0078D7"/>
                      </a:gs>
                      <a:gs pos="100000">
                        <a:srgbClr val="0078D7"/>
                      </a:gs>
                    </a:gsLst>
                    <a:lin ang="5400000" scaled="0"/>
                  </a:gradFill>
                  <a:effectLst/>
                  <a:uLnTx/>
                  <a:uFillTx/>
                  <a:latin typeface="Segoe UI" panose="020B0502040204020203" pitchFamily="34" charset="0"/>
                  <a:ea typeface="Segoe UI Semibold" charset="0"/>
                  <a:cs typeface="Segoe UI" panose="020B0502040204020203" pitchFamily="34" charset="0"/>
                </a:rPr>
                <a:t>Microsoft</a:t>
              </a:r>
            </a:p>
          </p:txBody>
        </p:sp>
        <p:sp>
          <p:nvSpPr>
            <p:cNvPr id="29" name="TextBox 28">
              <a:extLst>
                <a:ext uri="{FF2B5EF4-FFF2-40B4-BE49-F238E27FC236}">
                  <a16:creationId xmlns:a16="http://schemas.microsoft.com/office/drawing/2014/main" id="{B4514D88-187C-4FF8-81A6-9647A4B28806}"/>
                </a:ext>
              </a:extLst>
            </p:cNvPr>
            <p:cNvSpPr txBox="1"/>
            <p:nvPr/>
          </p:nvSpPr>
          <p:spPr>
            <a:xfrm>
              <a:off x="4587448" y="4228044"/>
              <a:ext cx="927891" cy="253944"/>
            </a:xfrm>
            <a:prstGeom prst="rect">
              <a:avLst/>
            </a:prstGeom>
            <a:noFill/>
          </p:spPr>
          <p:txBody>
            <a:bodyPr wrap="square" lIns="0" tIns="0" rIns="0" bIns="0" rtlCol="0" anchor="ctr">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dirty="0">
                  <a:ln>
                    <a:noFill/>
                  </a:ln>
                  <a:gradFill>
                    <a:gsLst>
                      <a:gs pos="0">
                        <a:srgbClr val="008272"/>
                      </a:gs>
                      <a:gs pos="100000">
                        <a:srgbClr val="008272"/>
                      </a:gs>
                    </a:gsLst>
                    <a:lin ang="5400000" scaled="0"/>
                  </a:gradFill>
                  <a:effectLst/>
                  <a:uLnTx/>
                  <a:uFillTx/>
                  <a:latin typeface="Segoe UI" panose="020B0502040204020203" pitchFamily="34" charset="0"/>
                  <a:ea typeface="Segoe UI Semibold" charset="0"/>
                  <a:cs typeface="Segoe UI" panose="020B0502040204020203" pitchFamily="34" charset="0"/>
                </a:rPr>
                <a:t>Partner</a:t>
              </a:r>
            </a:p>
          </p:txBody>
        </p:sp>
        <p:grpSp>
          <p:nvGrpSpPr>
            <p:cNvPr id="32" name="Group 31">
              <a:extLst>
                <a:ext uri="{FF2B5EF4-FFF2-40B4-BE49-F238E27FC236}">
                  <a16:creationId xmlns:a16="http://schemas.microsoft.com/office/drawing/2014/main" id="{966986C6-C168-4CB1-B5E9-75EC6F5C8F41}"/>
                </a:ext>
              </a:extLst>
            </p:cNvPr>
            <p:cNvGrpSpPr/>
            <p:nvPr/>
          </p:nvGrpSpPr>
          <p:grpSpPr>
            <a:xfrm>
              <a:off x="4851513" y="3756694"/>
              <a:ext cx="399759" cy="446653"/>
              <a:chOff x="709535" y="3658062"/>
              <a:chExt cx="1430415" cy="1598221"/>
            </a:xfrm>
          </p:grpSpPr>
          <p:sp>
            <p:nvSpPr>
              <p:cNvPr id="35" name="Freeform 5">
                <a:extLst>
                  <a:ext uri="{FF2B5EF4-FFF2-40B4-BE49-F238E27FC236}">
                    <a16:creationId xmlns:a16="http://schemas.microsoft.com/office/drawing/2014/main" id="{4A6326CC-D657-4E54-B69A-DB9903D8A5DF}"/>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Trapezoid 22">
                <a:extLst>
                  <a:ext uri="{FF2B5EF4-FFF2-40B4-BE49-F238E27FC236}">
                    <a16:creationId xmlns:a16="http://schemas.microsoft.com/office/drawing/2014/main" id="{583C3FF7-A3BD-4D85-B938-42ECD43A4192}"/>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rapezoid 39">
                <a:extLst>
                  <a:ext uri="{FF2B5EF4-FFF2-40B4-BE49-F238E27FC236}">
                    <a16:creationId xmlns:a16="http://schemas.microsoft.com/office/drawing/2014/main" id="{91D5CB77-3E9E-4D30-92E7-902504316FB3}"/>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87" name="Rectangle: Rounded Corners 86">
            <a:extLst>
              <a:ext uri="{FF2B5EF4-FFF2-40B4-BE49-F238E27FC236}">
                <a16:creationId xmlns:a16="http://schemas.microsoft.com/office/drawing/2014/main" id="{2BE10528-521B-4003-8F94-AEC0873A01F3}"/>
              </a:ext>
            </a:extLst>
          </p:cNvPr>
          <p:cNvSpPr/>
          <p:nvPr/>
        </p:nvSpPr>
        <p:spPr bwMode="auto">
          <a:xfrm>
            <a:off x="4252464" y="2903035"/>
            <a:ext cx="1600199" cy="1600200"/>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9642"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60AC6D39-E49A-410A-A776-056BC81DBC26}"/>
              </a:ext>
            </a:extLst>
          </p:cNvPr>
          <p:cNvGrpSpPr>
            <a:grpSpLocks noChangeAspect="1"/>
          </p:cNvGrpSpPr>
          <p:nvPr/>
        </p:nvGrpSpPr>
        <p:grpSpPr>
          <a:xfrm>
            <a:off x="6100559" y="2900656"/>
            <a:ext cx="1741553" cy="1600200"/>
            <a:chOff x="6816528" y="2940673"/>
            <a:chExt cx="2449556" cy="2250738"/>
          </a:xfrm>
        </p:grpSpPr>
        <p:sp>
          <p:nvSpPr>
            <p:cNvPr id="114" name="Rectangle: Rounded Corners 113">
              <a:extLst>
                <a:ext uri="{FF2B5EF4-FFF2-40B4-BE49-F238E27FC236}">
                  <a16:creationId xmlns:a16="http://schemas.microsoft.com/office/drawing/2014/main" id="{CF956ED5-B73C-4910-B756-D53D53E49089}"/>
                </a:ext>
              </a:extLst>
            </p:cNvPr>
            <p:cNvSpPr/>
            <p:nvPr/>
          </p:nvSpPr>
          <p:spPr bwMode="auto">
            <a:xfrm>
              <a:off x="6927308" y="2940673"/>
              <a:ext cx="2250738" cy="2250738"/>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9642"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B7D1D29F-3666-4B51-88D4-49AA1FB0D0BA}"/>
                </a:ext>
              </a:extLst>
            </p:cNvPr>
            <p:cNvGrpSpPr/>
            <p:nvPr/>
          </p:nvGrpSpPr>
          <p:grpSpPr>
            <a:xfrm>
              <a:off x="6816528" y="3649299"/>
              <a:ext cx="2449556" cy="1026346"/>
              <a:chOff x="6836700" y="3649299"/>
              <a:chExt cx="2449556" cy="1026346"/>
            </a:xfrm>
          </p:grpSpPr>
          <p:grpSp>
            <p:nvGrpSpPr>
              <p:cNvPr id="101" name="Group 100">
                <a:extLst>
                  <a:ext uri="{FF2B5EF4-FFF2-40B4-BE49-F238E27FC236}">
                    <a16:creationId xmlns:a16="http://schemas.microsoft.com/office/drawing/2014/main" id="{69712120-81CE-4D78-A044-2F7C86206FFB}"/>
                  </a:ext>
                </a:extLst>
              </p:cNvPr>
              <p:cNvGrpSpPr/>
              <p:nvPr/>
            </p:nvGrpSpPr>
            <p:grpSpPr>
              <a:xfrm>
                <a:off x="7240058" y="3649299"/>
                <a:ext cx="498396" cy="628234"/>
                <a:chOff x="9049397" y="3538221"/>
                <a:chExt cx="843714" cy="1063508"/>
              </a:xfrm>
              <a:noFill/>
            </p:grpSpPr>
            <p:sp>
              <p:nvSpPr>
                <p:cNvPr id="110" name="Delay 472">
                  <a:extLst>
                    <a:ext uri="{FF2B5EF4-FFF2-40B4-BE49-F238E27FC236}">
                      <a16:creationId xmlns:a16="http://schemas.microsoft.com/office/drawing/2014/main" id="{CF5522EF-5F31-4311-86FE-3C7E04639DC2}"/>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00102C3-469E-4CA7-BB32-F6ED8ACEB03A}"/>
                    </a:ext>
                  </a:extLst>
                </p:cNvPr>
                <p:cNvGrpSpPr/>
                <p:nvPr/>
              </p:nvGrpSpPr>
              <p:grpSpPr>
                <a:xfrm>
                  <a:off x="9049397" y="3679725"/>
                  <a:ext cx="843714" cy="922004"/>
                  <a:chOff x="7480331" y="4348086"/>
                  <a:chExt cx="144649" cy="158071"/>
                </a:xfrm>
                <a:grpFill/>
              </p:grpSpPr>
              <p:sp>
                <p:nvSpPr>
                  <p:cNvPr id="112" name="Oval 9">
                    <a:extLst>
                      <a:ext uri="{FF2B5EF4-FFF2-40B4-BE49-F238E27FC236}">
                        <a16:creationId xmlns:a16="http://schemas.microsoft.com/office/drawing/2014/main" id="{A43870CD-6BD7-46AF-93F3-35E8BD034EC2}"/>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10">
                    <a:extLst>
                      <a:ext uri="{FF2B5EF4-FFF2-40B4-BE49-F238E27FC236}">
                        <a16:creationId xmlns:a16="http://schemas.microsoft.com/office/drawing/2014/main" id="{E04A399B-6E51-49C9-8BA5-53C9A072049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02" name="TextBox 101">
                <a:extLst>
                  <a:ext uri="{FF2B5EF4-FFF2-40B4-BE49-F238E27FC236}">
                    <a16:creationId xmlns:a16="http://schemas.microsoft.com/office/drawing/2014/main" id="{B94776EE-0C61-4534-B80A-A350947087BC}"/>
                  </a:ext>
                </a:extLst>
              </p:cNvPr>
              <p:cNvSpPr txBox="1"/>
              <p:nvPr/>
            </p:nvSpPr>
            <p:spPr>
              <a:xfrm>
                <a:off x="6836700" y="4318464"/>
                <a:ext cx="1305113" cy="357181"/>
              </a:xfrm>
              <a:prstGeom prst="rect">
                <a:avLst/>
              </a:prstGeom>
              <a:noFill/>
            </p:spPr>
            <p:txBody>
              <a:bodyPr wrap="square" lIns="0" tIns="0" rIns="0" bIns="0" rtlCol="0" anchor="ctr">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0"/>
                    </a:gradFill>
                    <a:effectLst/>
                    <a:uLnTx/>
                    <a:uFillTx/>
                    <a:latin typeface="Segoe UI" panose="020B0502040204020203" pitchFamily="34" charset="0"/>
                    <a:ea typeface="Segoe UI Semibold" charset="0"/>
                    <a:cs typeface="Segoe UI" panose="020B0502040204020203" pitchFamily="34" charset="0"/>
                  </a:rPr>
                  <a:t>Microsoft</a:t>
                </a:r>
              </a:p>
            </p:txBody>
          </p:sp>
          <p:sp>
            <p:nvSpPr>
              <p:cNvPr id="103" name="TextBox 102">
                <a:extLst>
                  <a:ext uri="{FF2B5EF4-FFF2-40B4-BE49-F238E27FC236}">
                    <a16:creationId xmlns:a16="http://schemas.microsoft.com/office/drawing/2014/main" id="{E09CE4B9-1081-4B2D-AFAF-0DEBB303030B}"/>
                  </a:ext>
                </a:extLst>
              </p:cNvPr>
              <p:cNvSpPr txBox="1"/>
              <p:nvPr/>
            </p:nvSpPr>
            <p:spPr>
              <a:xfrm>
                <a:off x="7981143" y="4318464"/>
                <a:ext cx="1305113" cy="357181"/>
              </a:xfrm>
              <a:prstGeom prst="rect">
                <a:avLst/>
              </a:prstGeom>
              <a:noFill/>
            </p:spPr>
            <p:txBody>
              <a:bodyPr wrap="square" lIns="0" tIns="0" rIns="0" bIns="0" rtlCol="0" anchor="ctr">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8272"/>
                        </a:gs>
                        <a:gs pos="100000">
                          <a:srgbClr val="008272"/>
                        </a:gs>
                      </a:gsLst>
                      <a:lin ang="5400000" scaled="0"/>
                    </a:gradFill>
                    <a:effectLst/>
                    <a:uLnTx/>
                    <a:uFillTx/>
                    <a:latin typeface="Segoe UI" panose="020B0502040204020203" pitchFamily="34" charset="0"/>
                    <a:ea typeface="Segoe UI Semibold" charset="0"/>
                    <a:cs typeface="Segoe UI" panose="020B0502040204020203" pitchFamily="34" charset="0"/>
                  </a:rPr>
                  <a:t>Partner</a:t>
                </a:r>
              </a:p>
            </p:txBody>
          </p:sp>
          <p:grpSp>
            <p:nvGrpSpPr>
              <p:cNvPr id="106" name="Group 105">
                <a:extLst>
                  <a:ext uri="{FF2B5EF4-FFF2-40B4-BE49-F238E27FC236}">
                    <a16:creationId xmlns:a16="http://schemas.microsoft.com/office/drawing/2014/main" id="{D2951C1A-BA7F-4F7C-9FDC-349560564474}"/>
                  </a:ext>
                </a:extLst>
              </p:cNvPr>
              <p:cNvGrpSpPr/>
              <p:nvPr/>
            </p:nvGrpSpPr>
            <p:grpSpPr>
              <a:xfrm>
                <a:off x="8352561" y="3655494"/>
                <a:ext cx="562275" cy="628233"/>
                <a:chOff x="709535" y="3658062"/>
                <a:chExt cx="1430415" cy="1598221"/>
              </a:xfrm>
            </p:grpSpPr>
            <p:sp>
              <p:nvSpPr>
                <p:cNvPr id="107" name="Freeform 5">
                  <a:extLst>
                    <a:ext uri="{FF2B5EF4-FFF2-40B4-BE49-F238E27FC236}">
                      <a16:creationId xmlns:a16="http://schemas.microsoft.com/office/drawing/2014/main" id="{2079952C-76FE-48D5-BA25-7DC9F16FCC25}"/>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8" name="Trapezoid 22">
                  <a:extLst>
                    <a:ext uri="{FF2B5EF4-FFF2-40B4-BE49-F238E27FC236}">
                      <a16:creationId xmlns:a16="http://schemas.microsoft.com/office/drawing/2014/main" id="{B0EA6E54-A224-41C0-ACDE-13ED8F992C77}"/>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Trapezoid 108">
                  <a:extLst>
                    <a:ext uri="{FF2B5EF4-FFF2-40B4-BE49-F238E27FC236}">
                      <a16:creationId xmlns:a16="http://schemas.microsoft.com/office/drawing/2014/main" id="{81A5910B-7242-4919-9DB9-3BA7AD668CB4}"/>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930222A0-54CB-479F-9049-0872864167D5}"/>
                  </a:ext>
                </a:extLst>
              </p:cNvPr>
              <p:cNvGrpSpPr/>
              <p:nvPr/>
            </p:nvGrpSpPr>
            <p:grpSpPr>
              <a:xfrm>
                <a:off x="7874246" y="3814280"/>
                <a:ext cx="451018" cy="332424"/>
                <a:chOff x="5351278" y="2144794"/>
                <a:chExt cx="487523" cy="359330"/>
              </a:xfrm>
            </p:grpSpPr>
            <p:sp>
              <p:nvSpPr>
                <p:cNvPr id="116" name="arrow_16">
                  <a:extLst>
                    <a:ext uri="{FF2B5EF4-FFF2-40B4-BE49-F238E27FC236}">
                      <a16:creationId xmlns:a16="http://schemas.microsoft.com/office/drawing/2014/main" id="{C524AE24-B512-4C89-B176-0EA528A2F1D8}"/>
                    </a:ext>
                  </a:extLst>
                </p:cNvPr>
                <p:cNvSpPr>
                  <a:spLocks noChangeAspect="1" noEditPoints="1"/>
                </p:cNvSpPr>
                <p:nvPr/>
              </p:nvSpPr>
              <p:spPr bwMode="auto">
                <a:xfrm>
                  <a:off x="5351278" y="2144794"/>
                  <a:ext cx="487523" cy="359330"/>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7" name="Rectangle 13">
                  <a:extLst>
                    <a:ext uri="{FF2B5EF4-FFF2-40B4-BE49-F238E27FC236}">
                      <a16:creationId xmlns:a16="http://schemas.microsoft.com/office/drawing/2014/main" id="{5C35951F-D626-4C80-82A0-8C93117DB0A8}"/>
                    </a:ext>
                  </a:extLst>
                </p:cNvPr>
                <p:cNvSpPr/>
                <p:nvPr/>
              </p:nvSpPr>
              <p:spPr bwMode="auto">
                <a:xfrm rot="18759500">
                  <a:off x="5355639" y="2168472"/>
                  <a:ext cx="91029" cy="91029"/>
                </a:xfrm>
                <a:custGeom>
                  <a:avLst/>
                  <a:gdLst>
                    <a:gd name="connsiteX0" fmla="*/ 0 w 281080"/>
                    <a:gd name="connsiteY0" fmla="*/ 0 h 281080"/>
                    <a:gd name="connsiteX1" fmla="*/ 281080 w 281080"/>
                    <a:gd name="connsiteY1" fmla="*/ 0 h 281080"/>
                    <a:gd name="connsiteX2" fmla="*/ 281080 w 281080"/>
                    <a:gd name="connsiteY2" fmla="*/ 281080 h 281080"/>
                    <a:gd name="connsiteX3" fmla="*/ 0 w 281080"/>
                    <a:gd name="connsiteY3" fmla="*/ 281080 h 281080"/>
                    <a:gd name="connsiteX4" fmla="*/ 0 w 281080"/>
                    <a:gd name="connsiteY4" fmla="*/ 0 h 281080"/>
                    <a:gd name="connsiteX0" fmla="*/ 281080 w 372520"/>
                    <a:gd name="connsiteY0" fmla="*/ 281080 h 372520"/>
                    <a:gd name="connsiteX1" fmla="*/ 0 w 372520"/>
                    <a:gd name="connsiteY1" fmla="*/ 281080 h 372520"/>
                    <a:gd name="connsiteX2" fmla="*/ 0 w 372520"/>
                    <a:gd name="connsiteY2" fmla="*/ 0 h 372520"/>
                    <a:gd name="connsiteX3" fmla="*/ 281080 w 372520"/>
                    <a:gd name="connsiteY3" fmla="*/ 0 h 372520"/>
                    <a:gd name="connsiteX4" fmla="*/ 372520 w 372520"/>
                    <a:gd name="connsiteY4" fmla="*/ 372520 h 372520"/>
                    <a:gd name="connsiteX0" fmla="*/ 281080 w 281080"/>
                    <a:gd name="connsiteY0" fmla="*/ 281080 h 281080"/>
                    <a:gd name="connsiteX1" fmla="*/ 0 w 281080"/>
                    <a:gd name="connsiteY1" fmla="*/ 281080 h 281080"/>
                    <a:gd name="connsiteX2" fmla="*/ 0 w 281080"/>
                    <a:gd name="connsiteY2" fmla="*/ 0 h 281080"/>
                    <a:gd name="connsiteX3" fmla="*/ 281080 w 281080"/>
                    <a:gd name="connsiteY3" fmla="*/ 0 h 281080"/>
                    <a:gd name="connsiteX0" fmla="*/ 0 w 281080"/>
                    <a:gd name="connsiteY0" fmla="*/ 281080 h 281080"/>
                    <a:gd name="connsiteX1" fmla="*/ 0 w 281080"/>
                    <a:gd name="connsiteY1" fmla="*/ 0 h 281080"/>
                    <a:gd name="connsiteX2" fmla="*/ 281080 w 281080"/>
                    <a:gd name="connsiteY2" fmla="*/ 0 h 281080"/>
                  </a:gdLst>
                  <a:ahLst/>
                  <a:cxnLst>
                    <a:cxn ang="0">
                      <a:pos x="connsiteX0" y="connsiteY0"/>
                    </a:cxn>
                    <a:cxn ang="0">
                      <a:pos x="connsiteX1" y="connsiteY1"/>
                    </a:cxn>
                    <a:cxn ang="0">
                      <a:pos x="connsiteX2" y="connsiteY2"/>
                    </a:cxn>
                  </a:cxnLst>
                  <a:rect l="l" t="t" r="r" b="b"/>
                  <a:pathLst>
                    <a:path w="281080" h="281080">
                      <a:moveTo>
                        <a:pt x="0" y="281080"/>
                      </a:moveTo>
                      <a:lnTo>
                        <a:pt x="0" y="0"/>
                      </a:lnTo>
                      <a:lnTo>
                        <a:pt x="281080" y="0"/>
                      </a:ln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8" name="Rectangle 13">
                  <a:extLst>
                    <a:ext uri="{FF2B5EF4-FFF2-40B4-BE49-F238E27FC236}">
                      <a16:creationId xmlns:a16="http://schemas.microsoft.com/office/drawing/2014/main" id="{B20B1348-6847-49AC-880E-88CBEC325DE0}"/>
                    </a:ext>
                  </a:extLst>
                </p:cNvPr>
                <p:cNvSpPr/>
                <p:nvPr/>
              </p:nvSpPr>
              <p:spPr bwMode="auto">
                <a:xfrm rot="18759500">
                  <a:off x="5355639" y="2389373"/>
                  <a:ext cx="91029" cy="91029"/>
                </a:xfrm>
                <a:custGeom>
                  <a:avLst/>
                  <a:gdLst>
                    <a:gd name="connsiteX0" fmla="*/ 0 w 281080"/>
                    <a:gd name="connsiteY0" fmla="*/ 0 h 281080"/>
                    <a:gd name="connsiteX1" fmla="*/ 281080 w 281080"/>
                    <a:gd name="connsiteY1" fmla="*/ 0 h 281080"/>
                    <a:gd name="connsiteX2" fmla="*/ 281080 w 281080"/>
                    <a:gd name="connsiteY2" fmla="*/ 281080 h 281080"/>
                    <a:gd name="connsiteX3" fmla="*/ 0 w 281080"/>
                    <a:gd name="connsiteY3" fmla="*/ 281080 h 281080"/>
                    <a:gd name="connsiteX4" fmla="*/ 0 w 281080"/>
                    <a:gd name="connsiteY4" fmla="*/ 0 h 281080"/>
                    <a:gd name="connsiteX0" fmla="*/ 281080 w 372520"/>
                    <a:gd name="connsiteY0" fmla="*/ 281080 h 372520"/>
                    <a:gd name="connsiteX1" fmla="*/ 0 w 372520"/>
                    <a:gd name="connsiteY1" fmla="*/ 281080 h 372520"/>
                    <a:gd name="connsiteX2" fmla="*/ 0 w 372520"/>
                    <a:gd name="connsiteY2" fmla="*/ 0 h 372520"/>
                    <a:gd name="connsiteX3" fmla="*/ 281080 w 372520"/>
                    <a:gd name="connsiteY3" fmla="*/ 0 h 372520"/>
                    <a:gd name="connsiteX4" fmla="*/ 372520 w 372520"/>
                    <a:gd name="connsiteY4" fmla="*/ 372520 h 372520"/>
                    <a:gd name="connsiteX0" fmla="*/ 281080 w 281080"/>
                    <a:gd name="connsiteY0" fmla="*/ 281080 h 281080"/>
                    <a:gd name="connsiteX1" fmla="*/ 0 w 281080"/>
                    <a:gd name="connsiteY1" fmla="*/ 281080 h 281080"/>
                    <a:gd name="connsiteX2" fmla="*/ 0 w 281080"/>
                    <a:gd name="connsiteY2" fmla="*/ 0 h 281080"/>
                    <a:gd name="connsiteX3" fmla="*/ 281080 w 281080"/>
                    <a:gd name="connsiteY3" fmla="*/ 0 h 281080"/>
                    <a:gd name="connsiteX0" fmla="*/ 0 w 281080"/>
                    <a:gd name="connsiteY0" fmla="*/ 281080 h 281080"/>
                    <a:gd name="connsiteX1" fmla="*/ 0 w 281080"/>
                    <a:gd name="connsiteY1" fmla="*/ 0 h 281080"/>
                    <a:gd name="connsiteX2" fmla="*/ 281080 w 281080"/>
                    <a:gd name="connsiteY2" fmla="*/ 0 h 281080"/>
                  </a:gdLst>
                  <a:ahLst/>
                  <a:cxnLst>
                    <a:cxn ang="0">
                      <a:pos x="connsiteX0" y="connsiteY0"/>
                    </a:cxn>
                    <a:cxn ang="0">
                      <a:pos x="connsiteX1" y="connsiteY1"/>
                    </a:cxn>
                    <a:cxn ang="0">
                      <a:pos x="connsiteX2" y="connsiteY2"/>
                    </a:cxn>
                  </a:cxnLst>
                  <a:rect l="l" t="t" r="r" b="b"/>
                  <a:pathLst>
                    <a:path w="281080" h="281080">
                      <a:moveTo>
                        <a:pt x="0" y="281080"/>
                      </a:moveTo>
                      <a:lnTo>
                        <a:pt x="0" y="0"/>
                      </a:lnTo>
                      <a:lnTo>
                        <a:pt x="281080" y="0"/>
                      </a:ln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121" name="Rectangle 120">
            <a:extLst>
              <a:ext uri="{FF2B5EF4-FFF2-40B4-BE49-F238E27FC236}">
                <a16:creationId xmlns:a16="http://schemas.microsoft.com/office/drawing/2014/main" id="{92CDBBD8-1F5C-4822-B35A-482C150736C4}"/>
              </a:ext>
            </a:extLst>
          </p:cNvPr>
          <p:cNvSpPr/>
          <p:nvPr/>
        </p:nvSpPr>
        <p:spPr bwMode="auto">
          <a:xfrm>
            <a:off x="4024669" y="1881818"/>
            <a:ext cx="2055787" cy="1007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79285" rIns="137141" bIns="73141"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rPr>
              <a:t>Opportunity is identified </a:t>
            </a:r>
            <a:br>
              <a:rPr kumimoji="0" lang="en-US" sz="1372" b="1"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rPr>
            </a:br>
            <a:r>
              <a:rPr kumimoji="0" lang="en-US" sz="1176" b="0"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rPr>
              <a:t>with Microsoft-managed customers</a:t>
            </a:r>
            <a:endParaRPr kumimoji="0" lang="en-US" sz="1274" b="0"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endParaRPr>
          </a:p>
        </p:txBody>
      </p:sp>
      <p:sp>
        <p:nvSpPr>
          <p:cNvPr id="122" name="Rectangle 121">
            <a:extLst>
              <a:ext uri="{FF2B5EF4-FFF2-40B4-BE49-F238E27FC236}">
                <a16:creationId xmlns:a16="http://schemas.microsoft.com/office/drawing/2014/main" id="{E6D1A10E-2680-46C0-8294-E34A8F6DC9F5}"/>
              </a:ext>
            </a:extLst>
          </p:cNvPr>
          <p:cNvSpPr/>
          <p:nvPr/>
        </p:nvSpPr>
        <p:spPr bwMode="auto">
          <a:xfrm>
            <a:off x="6121749" y="1890208"/>
            <a:ext cx="1710539" cy="9086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79285" rIns="137141" bIns="73141"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mn-ea"/>
                <a:cs typeface="Segoe UI" panose="020B0502040204020203" pitchFamily="34" charset="0"/>
              </a:rPr>
              <a:t>Qualified opportunity is shared  </a:t>
            </a:r>
            <a:endParaRPr kumimoji="0" lang="en-US" sz="1372" b="1"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endParaRPr>
          </a:p>
        </p:txBody>
      </p:sp>
      <p:sp>
        <p:nvSpPr>
          <p:cNvPr id="123" name="Rectangle 122">
            <a:extLst>
              <a:ext uri="{FF2B5EF4-FFF2-40B4-BE49-F238E27FC236}">
                <a16:creationId xmlns:a16="http://schemas.microsoft.com/office/drawing/2014/main" id="{3FF997A8-810C-49AB-9CE9-D1A020BBB478}"/>
              </a:ext>
            </a:extLst>
          </p:cNvPr>
          <p:cNvSpPr/>
          <p:nvPr/>
        </p:nvSpPr>
        <p:spPr bwMode="auto">
          <a:xfrm>
            <a:off x="8151028" y="2029185"/>
            <a:ext cx="1429450" cy="639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79285" rIns="137141" bIns="73141"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mn-ea"/>
                <a:cs typeface="Segoe UI" panose="020B0502040204020203" pitchFamily="34" charset="0"/>
              </a:rPr>
              <a:t>Opportunity is accepted  </a:t>
            </a:r>
            <a:br>
              <a:rPr kumimoji="0" lang="en-US" sz="1372" b="1"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rPr>
            </a:br>
            <a:endParaRPr kumimoji="0" lang="en-US" sz="1372" b="1"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endParaRPr>
          </a:p>
        </p:txBody>
      </p:sp>
      <p:grpSp>
        <p:nvGrpSpPr>
          <p:cNvPr id="13" name="Group 12">
            <a:extLst>
              <a:ext uri="{FF2B5EF4-FFF2-40B4-BE49-F238E27FC236}">
                <a16:creationId xmlns:a16="http://schemas.microsoft.com/office/drawing/2014/main" id="{406A01FB-02BF-4E51-A6E3-3FF34DA37CFF}"/>
              </a:ext>
            </a:extLst>
          </p:cNvPr>
          <p:cNvGrpSpPr/>
          <p:nvPr/>
        </p:nvGrpSpPr>
        <p:grpSpPr>
          <a:xfrm>
            <a:off x="350038" y="1931017"/>
            <a:ext cx="3927532" cy="3592486"/>
            <a:chOff x="-43990" y="1947070"/>
            <a:chExt cx="3695691" cy="3380423"/>
          </a:xfrm>
        </p:grpSpPr>
        <p:sp>
          <p:nvSpPr>
            <p:cNvPr id="124" name="Oval 123">
              <a:extLst>
                <a:ext uri="{FF2B5EF4-FFF2-40B4-BE49-F238E27FC236}">
                  <a16:creationId xmlns:a16="http://schemas.microsoft.com/office/drawing/2014/main" id="{46BFB52D-730E-48D3-8562-264EC87E01AB}"/>
                </a:ext>
              </a:extLst>
            </p:cNvPr>
            <p:cNvSpPr/>
            <p:nvPr/>
          </p:nvSpPr>
          <p:spPr bwMode="auto">
            <a:xfrm>
              <a:off x="-43990" y="1947070"/>
              <a:ext cx="3380423" cy="3380423"/>
            </a:xfrm>
            <a:prstGeom prst="ellipse">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74"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Pentagon 66"/>
            <p:cNvSpPr/>
            <p:nvPr/>
          </p:nvSpPr>
          <p:spPr bwMode="auto">
            <a:xfrm>
              <a:off x="412205" y="2829975"/>
              <a:ext cx="2598073" cy="1614613"/>
            </a:xfrm>
            <a:prstGeom prst="homePlate">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Semibold" charset="0"/>
                  <a:cs typeface="Segoe UI" panose="020B0502040204020203" pitchFamily="34" charset="0"/>
                </a:rPr>
                <a:t>Co-Sell happens when</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charset="0"/>
                  <a:ea typeface="Segoe UI" charset="0"/>
                  <a:cs typeface="Segoe UI" charset="0"/>
                </a:rPr>
                <a:t>qualified sales opportunities are accepted  and won against Microsoft-managed customers, in the countries where the sales takes place</a:t>
              </a:r>
            </a:p>
            <a:p>
              <a:pPr marL="0" marR="0" lvl="0" indent="0" algn="l" defTabSz="913751"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 </a:t>
              </a:r>
            </a:p>
          </p:txBody>
        </p:sp>
        <p:cxnSp>
          <p:nvCxnSpPr>
            <p:cNvPr id="7" name="Straight Arrow Connector 6">
              <a:extLst>
                <a:ext uri="{FF2B5EF4-FFF2-40B4-BE49-F238E27FC236}">
                  <a16:creationId xmlns:a16="http://schemas.microsoft.com/office/drawing/2014/main" id="{FDFFA97C-2865-4616-B4A8-E639ACEADCB6}"/>
                </a:ext>
              </a:extLst>
            </p:cNvPr>
            <p:cNvCxnSpPr>
              <a:cxnSpLocks/>
            </p:cNvCxnSpPr>
            <p:nvPr/>
          </p:nvCxnSpPr>
          <p:spPr>
            <a:xfrm>
              <a:off x="1948290" y="2273717"/>
              <a:ext cx="1703411"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C7A9F585-D862-493A-8661-78422ACB1CBC}"/>
              </a:ext>
            </a:extLst>
          </p:cNvPr>
          <p:cNvSpPr/>
          <p:nvPr/>
        </p:nvSpPr>
        <p:spPr bwMode="auto">
          <a:xfrm>
            <a:off x="10065685" y="2041322"/>
            <a:ext cx="1429450" cy="639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79285" rIns="137141" bIns="73141"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372" b="1"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mn-ea"/>
                <a:cs typeface="Segoe UI" panose="020B0502040204020203" pitchFamily="34" charset="0"/>
              </a:rPr>
              <a:t>Opportunity is won</a:t>
            </a:r>
            <a:br>
              <a:rPr kumimoji="0" lang="en-US" sz="1372" b="1"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rPr>
            </a:br>
            <a:endParaRPr kumimoji="0" lang="en-US" sz="1372" b="1" i="0" u="none" strike="noStrike" kern="1200" cap="none" spc="0" normalizeH="0" baseline="0" noProof="0" dirty="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endParaRPr>
          </a:p>
        </p:txBody>
      </p:sp>
      <p:grpSp>
        <p:nvGrpSpPr>
          <p:cNvPr id="62" name="Group 61">
            <a:extLst>
              <a:ext uri="{FF2B5EF4-FFF2-40B4-BE49-F238E27FC236}">
                <a16:creationId xmlns:a16="http://schemas.microsoft.com/office/drawing/2014/main" id="{4D0FD6AE-EB71-4023-AA00-687735AA87F1}"/>
              </a:ext>
            </a:extLst>
          </p:cNvPr>
          <p:cNvGrpSpPr>
            <a:grpSpLocks noChangeAspect="1"/>
          </p:cNvGrpSpPr>
          <p:nvPr/>
        </p:nvGrpSpPr>
        <p:grpSpPr>
          <a:xfrm>
            <a:off x="9901549" y="2899217"/>
            <a:ext cx="1741553" cy="1600200"/>
            <a:chOff x="9285535" y="2949819"/>
            <a:chExt cx="2449556" cy="2250738"/>
          </a:xfrm>
        </p:grpSpPr>
        <p:sp>
          <p:nvSpPr>
            <p:cNvPr id="63" name="Rectangle: Rounded Corners 62">
              <a:extLst>
                <a:ext uri="{FF2B5EF4-FFF2-40B4-BE49-F238E27FC236}">
                  <a16:creationId xmlns:a16="http://schemas.microsoft.com/office/drawing/2014/main" id="{4C6E64DF-05BE-409B-B7B9-0E6606769A5A}"/>
                </a:ext>
              </a:extLst>
            </p:cNvPr>
            <p:cNvSpPr/>
            <p:nvPr/>
          </p:nvSpPr>
          <p:spPr bwMode="auto">
            <a:xfrm>
              <a:off x="9396315" y="2949819"/>
              <a:ext cx="2250738" cy="2250738"/>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9642"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63">
              <a:extLst>
                <a:ext uri="{FF2B5EF4-FFF2-40B4-BE49-F238E27FC236}">
                  <a16:creationId xmlns:a16="http://schemas.microsoft.com/office/drawing/2014/main" id="{5699CAE3-ADCC-40B4-A709-8C46FAA180A1}"/>
                </a:ext>
              </a:extLst>
            </p:cNvPr>
            <p:cNvGrpSpPr/>
            <p:nvPr/>
          </p:nvGrpSpPr>
          <p:grpSpPr>
            <a:xfrm>
              <a:off x="9285535" y="3658445"/>
              <a:ext cx="2449556" cy="1026346"/>
              <a:chOff x="9285535" y="3658445"/>
              <a:chExt cx="2449556" cy="1026346"/>
            </a:xfrm>
          </p:grpSpPr>
          <p:sp>
            <p:nvSpPr>
              <p:cNvPr id="65" name="Commitments_EC4D">
                <a:extLst>
                  <a:ext uri="{FF2B5EF4-FFF2-40B4-BE49-F238E27FC236}">
                    <a16:creationId xmlns:a16="http://schemas.microsoft.com/office/drawing/2014/main" id="{1BF801DE-15A8-422E-97BC-FEB64C8324A6}"/>
                  </a:ext>
                </a:extLst>
              </p:cNvPr>
              <p:cNvSpPr>
                <a:spLocks noChangeAspect="1" noEditPoints="1"/>
              </p:cNvSpPr>
              <p:nvPr/>
            </p:nvSpPr>
            <p:spPr bwMode="auto">
              <a:xfrm>
                <a:off x="10339889" y="3812838"/>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66" name="Group 65">
                <a:extLst>
                  <a:ext uri="{FF2B5EF4-FFF2-40B4-BE49-F238E27FC236}">
                    <a16:creationId xmlns:a16="http://schemas.microsoft.com/office/drawing/2014/main" id="{F4A7F7D2-CB0F-4D6E-9689-E4D0C69D0523}"/>
                  </a:ext>
                </a:extLst>
              </p:cNvPr>
              <p:cNvGrpSpPr/>
              <p:nvPr/>
            </p:nvGrpSpPr>
            <p:grpSpPr>
              <a:xfrm>
                <a:off x="9688893" y="3658445"/>
                <a:ext cx="498396" cy="628234"/>
                <a:chOff x="9049397" y="3538221"/>
                <a:chExt cx="843714" cy="1063508"/>
              </a:xfrm>
              <a:noFill/>
            </p:grpSpPr>
            <p:sp>
              <p:nvSpPr>
                <p:cNvPr id="76" name="Delay 472">
                  <a:extLst>
                    <a:ext uri="{FF2B5EF4-FFF2-40B4-BE49-F238E27FC236}">
                      <a16:creationId xmlns:a16="http://schemas.microsoft.com/office/drawing/2014/main" id="{73839D17-BDB4-4D25-9E30-BA7FBA4CC4F4}"/>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7" name="Group 76">
                  <a:extLst>
                    <a:ext uri="{FF2B5EF4-FFF2-40B4-BE49-F238E27FC236}">
                      <a16:creationId xmlns:a16="http://schemas.microsoft.com/office/drawing/2014/main" id="{146F5A74-AE1B-4BC6-A101-12C9DE01355C}"/>
                    </a:ext>
                  </a:extLst>
                </p:cNvPr>
                <p:cNvGrpSpPr/>
                <p:nvPr/>
              </p:nvGrpSpPr>
              <p:grpSpPr>
                <a:xfrm>
                  <a:off x="9049397" y="3679725"/>
                  <a:ext cx="843714" cy="922004"/>
                  <a:chOff x="7480331" y="4348086"/>
                  <a:chExt cx="144649" cy="158071"/>
                </a:xfrm>
                <a:grpFill/>
              </p:grpSpPr>
              <p:sp>
                <p:nvSpPr>
                  <p:cNvPr id="78" name="Oval 9">
                    <a:extLst>
                      <a:ext uri="{FF2B5EF4-FFF2-40B4-BE49-F238E27FC236}">
                        <a16:creationId xmlns:a16="http://schemas.microsoft.com/office/drawing/2014/main" id="{A07C3893-8B8B-47C2-8C35-9350951E5E92}"/>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10">
                    <a:extLst>
                      <a:ext uri="{FF2B5EF4-FFF2-40B4-BE49-F238E27FC236}">
                        <a16:creationId xmlns:a16="http://schemas.microsoft.com/office/drawing/2014/main" id="{4C240290-E598-4D7B-804D-1311C9B80F0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69" name="TextBox 68">
                <a:extLst>
                  <a:ext uri="{FF2B5EF4-FFF2-40B4-BE49-F238E27FC236}">
                    <a16:creationId xmlns:a16="http://schemas.microsoft.com/office/drawing/2014/main" id="{D787DB78-C7CB-4A06-81DF-7313A0E2C071}"/>
                  </a:ext>
                </a:extLst>
              </p:cNvPr>
              <p:cNvSpPr txBox="1"/>
              <p:nvPr/>
            </p:nvSpPr>
            <p:spPr>
              <a:xfrm>
                <a:off x="9285535" y="4327610"/>
                <a:ext cx="1305113" cy="357181"/>
              </a:xfrm>
              <a:prstGeom prst="rect">
                <a:avLst/>
              </a:prstGeom>
              <a:noFill/>
            </p:spPr>
            <p:txBody>
              <a:bodyPr wrap="square" lIns="0" tIns="0" rIns="0" bIns="0" rtlCol="0" anchor="ctr">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0"/>
                    </a:gradFill>
                    <a:effectLst/>
                    <a:uLnTx/>
                    <a:uFillTx/>
                    <a:latin typeface="Segoe UI" panose="020B0502040204020203" pitchFamily="34" charset="0"/>
                    <a:ea typeface="Segoe UI Semibold" charset="0"/>
                    <a:cs typeface="Segoe UI" panose="020B0502040204020203" pitchFamily="34" charset="0"/>
                  </a:rPr>
                  <a:t>Microsoft</a:t>
                </a:r>
              </a:p>
            </p:txBody>
          </p:sp>
          <p:sp>
            <p:nvSpPr>
              <p:cNvPr id="71" name="TextBox 70">
                <a:extLst>
                  <a:ext uri="{FF2B5EF4-FFF2-40B4-BE49-F238E27FC236}">
                    <a16:creationId xmlns:a16="http://schemas.microsoft.com/office/drawing/2014/main" id="{841EA641-8AF3-4674-BA81-F81A7ECD5460}"/>
                  </a:ext>
                </a:extLst>
              </p:cNvPr>
              <p:cNvSpPr txBox="1"/>
              <p:nvPr/>
            </p:nvSpPr>
            <p:spPr>
              <a:xfrm>
                <a:off x="10429978" y="4327610"/>
                <a:ext cx="1305113" cy="357181"/>
              </a:xfrm>
              <a:prstGeom prst="rect">
                <a:avLst/>
              </a:prstGeom>
              <a:noFill/>
            </p:spPr>
            <p:txBody>
              <a:bodyPr wrap="square" lIns="0" tIns="0" rIns="0" bIns="0" rtlCol="0" anchor="ctr">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8272"/>
                        </a:gs>
                        <a:gs pos="100000">
                          <a:srgbClr val="008272"/>
                        </a:gs>
                      </a:gsLst>
                      <a:lin ang="5400000" scaled="0"/>
                    </a:gradFill>
                    <a:effectLst/>
                    <a:uLnTx/>
                    <a:uFillTx/>
                    <a:latin typeface="Segoe UI" panose="020B0502040204020203" pitchFamily="34" charset="0"/>
                    <a:ea typeface="Segoe UI Semibold" charset="0"/>
                    <a:cs typeface="Segoe UI" panose="020B0502040204020203" pitchFamily="34" charset="0"/>
                  </a:rPr>
                  <a:t>Partner</a:t>
                </a:r>
              </a:p>
            </p:txBody>
          </p:sp>
          <p:grpSp>
            <p:nvGrpSpPr>
              <p:cNvPr id="72" name="Group 71">
                <a:extLst>
                  <a:ext uri="{FF2B5EF4-FFF2-40B4-BE49-F238E27FC236}">
                    <a16:creationId xmlns:a16="http://schemas.microsoft.com/office/drawing/2014/main" id="{E2C45DCD-B68C-4FE0-B7B8-851CAD003722}"/>
                  </a:ext>
                </a:extLst>
              </p:cNvPr>
              <p:cNvGrpSpPr/>
              <p:nvPr/>
            </p:nvGrpSpPr>
            <p:grpSpPr>
              <a:xfrm>
                <a:off x="10801396" y="3664640"/>
                <a:ext cx="562275" cy="628233"/>
                <a:chOff x="709535" y="3658062"/>
                <a:chExt cx="1430415" cy="1598221"/>
              </a:xfrm>
            </p:grpSpPr>
            <p:sp>
              <p:nvSpPr>
                <p:cNvPr id="73" name="Freeform 5">
                  <a:extLst>
                    <a:ext uri="{FF2B5EF4-FFF2-40B4-BE49-F238E27FC236}">
                      <a16:creationId xmlns:a16="http://schemas.microsoft.com/office/drawing/2014/main" id="{1453A47C-17B8-45A9-A761-8A22C652491E}"/>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4" name="Trapezoid 22">
                  <a:extLst>
                    <a:ext uri="{FF2B5EF4-FFF2-40B4-BE49-F238E27FC236}">
                      <a16:creationId xmlns:a16="http://schemas.microsoft.com/office/drawing/2014/main" id="{E9698E4D-DFCD-4412-8483-5D915D793957}"/>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Trapezoid 74">
                  <a:extLst>
                    <a:ext uri="{FF2B5EF4-FFF2-40B4-BE49-F238E27FC236}">
                      <a16:creationId xmlns:a16="http://schemas.microsoft.com/office/drawing/2014/main" id="{D03719A4-F10F-4F21-AD53-734B795DDACA}"/>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nvGrpSpPr>
          <p:cNvPr id="4" name="Group 3">
            <a:extLst>
              <a:ext uri="{FF2B5EF4-FFF2-40B4-BE49-F238E27FC236}">
                <a16:creationId xmlns:a16="http://schemas.microsoft.com/office/drawing/2014/main" id="{E4451ED3-AA2A-4758-83EA-9BB5834314BE}"/>
              </a:ext>
            </a:extLst>
          </p:cNvPr>
          <p:cNvGrpSpPr/>
          <p:nvPr/>
        </p:nvGrpSpPr>
        <p:grpSpPr>
          <a:xfrm>
            <a:off x="8050456" y="2905351"/>
            <a:ext cx="1616605" cy="1600200"/>
            <a:chOff x="9276494" y="2918946"/>
            <a:chExt cx="1616605" cy="1600200"/>
          </a:xfrm>
        </p:grpSpPr>
        <p:sp>
          <p:nvSpPr>
            <p:cNvPr id="129" name="Rectangle: Rounded Corners 128">
              <a:extLst>
                <a:ext uri="{FF2B5EF4-FFF2-40B4-BE49-F238E27FC236}">
                  <a16:creationId xmlns:a16="http://schemas.microsoft.com/office/drawing/2014/main" id="{CF00C7B9-5887-4904-9274-8F034A739828}"/>
                </a:ext>
              </a:extLst>
            </p:cNvPr>
            <p:cNvSpPr/>
            <p:nvPr/>
          </p:nvSpPr>
          <p:spPr bwMode="auto">
            <a:xfrm>
              <a:off x="9290484" y="2918946"/>
              <a:ext cx="1602615" cy="1600200"/>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9642"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07153EDE-1F1D-4570-8DE0-67A359A59BAE}"/>
                </a:ext>
              </a:extLst>
            </p:cNvPr>
            <p:cNvGrpSpPr/>
            <p:nvPr/>
          </p:nvGrpSpPr>
          <p:grpSpPr>
            <a:xfrm>
              <a:off x="9276494" y="3231862"/>
              <a:ext cx="1579003" cy="922453"/>
              <a:chOff x="9276494" y="3231862"/>
              <a:chExt cx="1579003" cy="922453"/>
            </a:xfrm>
          </p:grpSpPr>
          <p:grpSp>
            <p:nvGrpSpPr>
              <p:cNvPr id="131" name="Group 130">
                <a:extLst>
                  <a:ext uri="{FF2B5EF4-FFF2-40B4-BE49-F238E27FC236}">
                    <a16:creationId xmlns:a16="http://schemas.microsoft.com/office/drawing/2014/main" id="{52B8B240-8B2E-4A5C-894B-475BAF715ABC}"/>
                  </a:ext>
                </a:extLst>
              </p:cNvPr>
              <p:cNvGrpSpPr/>
              <p:nvPr/>
            </p:nvGrpSpPr>
            <p:grpSpPr>
              <a:xfrm>
                <a:off x="9563701" y="3423516"/>
                <a:ext cx="354878" cy="447327"/>
                <a:chOff x="9049397" y="3538221"/>
                <a:chExt cx="843714" cy="1063508"/>
              </a:xfrm>
              <a:noFill/>
            </p:grpSpPr>
            <p:sp>
              <p:nvSpPr>
                <p:cNvPr id="142" name="Delay 472">
                  <a:extLst>
                    <a:ext uri="{FF2B5EF4-FFF2-40B4-BE49-F238E27FC236}">
                      <a16:creationId xmlns:a16="http://schemas.microsoft.com/office/drawing/2014/main" id="{67B05219-ECF5-47B8-8FCF-46AF5167DD38}"/>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3" name="Group 142">
                  <a:extLst>
                    <a:ext uri="{FF2B5EF4-FFF2-40B4-BE49-F238E27FC236}">
                      <a16:creationId xmlns:a16="http://schemas.microsoft.com/office/drawing/2014/main" id="{03EF75C7-D71B-4FC9-804D-880AA5A85967}"/>
                    </a:ext>
                  </a:extLst>
                </p:cNvPr>
                <p:cNvGrpSpPr/>
                <p:nvPr/>
              </p:nvGrpSpPr>
              <p:grpSpPr>
                <a:xfrm>
                  <a:off x="9049397" y="3679725"/>
                  <a:ext cx="843714" cy="922004"/>
                  <a:chOff x="7480331" y="4348086"/>
                  <a:chExt cx="144649" cy="158071"/>
                </a:xfrm>
                <a:grpFill/>
              </p:grpSpPr>
              <p:sp>
                <p:nvSpPr>
                  <p:cNvPr id="144" name="Oval 9">
                    <a:extLst>
                      <a:ext uri="{FF2B5EF4-FFF2-40B4-BE49-F238E27FC236}">
                        <a16:creationId xmlns:a16="http://schemas.microsoft.com/office/drawing/2014/main" id="{1F5AA75A-575D-497D-9A29-5AB150B9DA33}"/>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10">
                    <a:extLst>
                      <a:ext uri="{FF2B5EF4-FFF2-40B4-BE49-F238E27FC236}">
                        <a16:creationId xmlns:a16="http://schemas.microsoft.com/office/drawing/2014/main" id="{36CA6B42-C69F-4237-83AB-BCA19F2AA0BF}"/>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32" name="TextBox 131">
                <a:extLst>
                  <a:ext uri="{FF2B5EF4-FFF2-40B4-BE49-F238E27FC236}">
                    <a16:creationId xmlns:a16="http://schemas.microsoft.com/office/drawing/2014/main" id="{87DC61AA-0B11-43D6-AA39-8821B1B14785}"/>
                  </a:ext>
                </a:extLst>
              </p:cNvPr>
              <p:cNvSpPr txBox="1"/>
              <p:nvPr/>
            </p:nvSpPr>
            <p:spPr>
              <a:xfrm>
                <a:off x="9276494" y="3899988"/>
                <a:ext cx="929292" cy="254327"/>
              </a:xfrm>
              <a:prstGeom prst="rect">
                <a:avLst/>
              </a:prstGeom>
              <a:noFill/>
            </p:spPr>
            <p:txBody>
              <a:bodyPr wrap="square" lIns="0" tIns="0" rIns="0" bIns="0" rtlCol="0" anchor="ctr">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0"/>
                    </a:gradFill>
                    <a:effectLst/>
                    <a:uLnTx/>
                    <a:uFillTx/>
                    <a:latin typeface="Segoe UI" panose="020B0502040204020203" pitchFamily="34" charset="0"/>
                    <a:ea typeface="Segoe UI Semibold" charset="0"/>
                    <a:cs typeface="Segoe UI" panose="020B0502040204020203" pitchFamily="34" charset="0"/>
                  </a:rPr>
                  <a:t>Microsoft</a:t>
                </a:r>
              </a:p>
            </p:txBody>
          </p:sp>
          <p:sp>
            <p:nvSpPr>
              <p:cNvPr id="133" name="TextBox 132">
                <a:extLst>
                  <a:ext uri="{FF2B5EF4-FFF2-40B4-BE49-F238E27FC236}">
                    <a16:creationId xmlns:a16="http://schemas.microsoft.com/office/drawing/2014/main" id="{D8899C41-566D-4DC1-B6C1-27B2BAC0FF7C}"/>
                  </a:ext>
                </a:extLst>
              </p:cNvPr>
              <p:cNvSpPr txBox="1"/>
              <p:nvPr/>
            </p:nvSpPr>
            <p:spPr>
              <a:xfrm>
                <a:off x="9926205" y="3899988"/>
                <a:ext cx="929292" cy="254327"/>
              </a:xfrm>
              <a:prstGeom prst="rect">
                <a:avLst/>
              </a:prstGeom>
              <a:noFill/>
            </p:spPr>
            <p:txBody>
              <a:bodyPr wrap="square" lIns="0" tIns="0" rIns="0" bIns="0" rtlCol="0" anchor="ctr">
                <a:no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8272"/>
                        </a:gs>
                        <a:gs pos="100000">
                          <a:srgbClr val="008272"/>
                        </a:gs>
                      </a:gsLst>
                      <a:lin ang="5400000" scaled="0"/>
                    </a:gradFill>
                    <a:effectLst/>
                    <a:uLnTx/>
                    <a:uFillTx/>
                    <a:latin typeface="Segoe UI" panose="020B0502040204020203" pitchFamily="34" charset="0"/>
                    <a:ea typeface="Segoe UI Semibold" charset="0"/>
                    <a:cs typeface="Segoe UI" panose="020B0502040204020203" pitchFamily="34" charset="0"/>
                  </a:rPr>
                  <a:t>Partner</a:t>
                </a:r>
              </a:p>
            </p:txBody>
          </p:sp>
          <p:grpSp>
            <p:nvGrpSpPr>
              <p:cNvPr id="134" name="Group 133">
                <a:extLst>
                  <a:ext uri="{FF2B5EF4-FFF2-40B4-BE49-F238E27FC236}">
                    <a16:creationId xmlns:a16="http://schemas.microsoft.com/office/drawing/2014/main" id="{2A095F91-ADDB-43FD-96B0-FAA061CBB134}"/>
                  </a:ext>
                </a:extLst>
              </p:cNvPr>
              <p:cNvGrpSpPr/>
              <p:nvPr/>
            </p:nvGrpSpPr>
            <p:grpSpPr>
              <a:xfrm>
                <a:off x="10190669" y="3427927"/>
                <a:ext cx="400362" cy="447327"/>
                <a:chOff x="709535" y="3658062"/>
                <a:chExt cx="1430415" cy="1598221"/>
              </a:xfrm>
            </p:grpSpPr>
            <p:sp>
              <p:nvSpPr>
                <p:cNvPr id="139" name="Freeform 5">
                  <a:extLst>
                    <a:ext uri="{FF2B5EF4-FFF2-40B4-BE49-F238E27FC236}">
                      <a16:creationId xmlns:a16="http://schemas.microsoft.com/office/drawing/2014/main" id="{EF090C6B-DDC1-45C8-B3A3-11A51AEA38C5}"/>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0" name="Trapezoid 22">
                  <a:extLst>
                    <a:ext uri="{FF2B5EF4-FFF2-40B4-BE49-F238E27FC236}">
                      <a16:creationId xmlns:a16="http://schemas.microsoft.com/office/drawing/2014/main" id="{232567F7-CC6A-4A9C-A3E7-D1BCA9D91B62}"/>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Trapezoid 140">
                  <a:extLst>
                    <a:ext uri="{FF2B5EF4-FFF2-40B4-BE49-F238E27FC236}">
                      <a16:creationId xmlns:a16="http://schemas.microsoft.com/office/drawing/2014/main" id="{1C5EC3AB-35CC-4A54-BA34-FA970EF61B25}"/>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5" name="check">
                <a:extLst>
                  <a:ext uri="{FF2B5EF4-FFF2-40B4-BE49-F238E27FC236}">
                    <a16:creationId xmlns:a16="http://schemas.microsoft.com/office/drawing/2014/main" id="{674BA54C-2FCE-4855-9C7F-AC56D01E256E}"/>
                  </a:ext>
                </a:extLst>
              </p:cNvPr>
              <p:cNvSpPr>
                <a:spLocks noChangeAspect="1"/>
              </p:cNvSpPr>
              <p:nvPr/>
            </p:nvSpPr>
            <p:spPr bwMode="auto">
              <a:xfrm>
                <a:off x="9678544" y="3231862"/>
                <a:ext cx="155395" cy="10972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6" name="check">
                <a:extLst>
                  <a:ext uri="{FF2B5EF4-FFF2-40B4-BE49-F238E27FC236}">
                    <a16:creationId xmlns:a16="http://schemas.microsoft.com/office/drawing/2014/main" id="{DE86AEE7-6545-4ED2-8E59-43FE403CA403}"/>
                  </a:ext>
                </a:extLst>
              </p:cNvPr>
              <p:cNvSpPr>
                <a:spLocks noChangeAspect="1"/>
              </p:cNvSpPr>
              <p:nvPr/>
            </p:nvSpPr>
            <p:spPr bwMode="auto">
              <a:xfrm>
                <a:off x="10319060" y="3246908"/>
                <a:ext cx="155395" cy="10972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cxnSp>
        <p:nvCxnSpPr>
          <p:cNvPr id="89" name="Straight Arrow Connector 88">
            <a:extLst>
              <a:ext uri="{FF2B5EF4-FFF2-40B4-BE49-F238E27FC236}">
                <a16:creationId xmlns:a16="http://schemas.microsoft.com/office/drawing/2014/main" id="{737474C5-FD4F-4315-B454-0216DA115BE7}"/>
              </a:ext>
            </a:extLst>
          </p:cNvPr>
          <p:cNvCxnSpPr>
            <a:cxnSpLocks/>
          </p:cNvCxnSpPr>
          <p:nvPr/>
        </p:nvCxnSpPr>
        <p:spPr>
          <a:xfrm>
            <a:off x="7836325" y="3679866"/>
            <a:ext cx="202678"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73CD8D-4782-43E7-87F7-9FD2D22DD7BF}"/>
              </a:ext>
            </a:extLst>
          </p:cNvPr>
          <p:cNvCxnSpPr>
            <a:cxnSpLocks/>
          </p:cNvCxnSpPr>
          <p:nvPr/>
        </p:nvCxnSpPr>
        <p:spPr>
          <a:xfrm>
            <a:off x="9737727" y="3683384"/>
            <a:ext cx="202678"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2E0B757-FB1E-452C-AC77-9D884AFF77CC}"/>
              </a:ext>
            </a:extLst>
          </p:cNvPr>
          <p:cNvCxnSpPr>
            <a:cxnSpLocks/>
          </p:cNvCxnSpPr>
          <p:nvPr/>
        </p:nvCxnSpPr>
        <p:spPr>
          <a:xfrm>
            <a:off x="5934486" y="3680802"/>
            <a:ext cx="202678"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2896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fade">
                                      <p:cBhvr>
                                        <p:cTn id="10" dur="500"/>
                                        <p:tgtEl>
                                          <p:spTgt spid="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500"/>
                                        <p:tgtEl>
                                          <p:spTgt spid="1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3"/>
                                        </p:tgtEl>
                                        <p:attrNameLst>
                                          <p:attrName>style.visibility</p:attrName>
                                        </p:attrNameLst>
                                      </p:cBhvr>
                                      <p:to>
                                        <p:strVal val="visible"/>
                                      </p:to>
                                    </p:set>
                                    <p:animEffect transition="in" filter="fade">
                                      <p:cBhvr>
                                        <p:cTn id="29" dur="500"/>
                                        <p:tgtEl>
                                          <p:spTgt spid="123"/>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fade">
                                      <p:cBhvr>
                                        <p:cTn id="35" dur="500"/>
                                        <p:tgtEl>
                                          <p:spTgt spid="8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21" grpId="0"/>
      <p:bldP spid="122" grpId="0"/>
      <p:bldP spid="123"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19A93CC-54D9-4FA8-B640-44F845115C9F}"/>
              </a:ext>
            </a:extLst>
          </p:cNvPr>
          <p:cNvSpPr/>
          <p:nvPr/>
        </p:nvSpPr>
        <p:spPr bwMode="auto">
          <a:xfrm>
            <a:off x="810345" y="3395962"/>
            <a:ext cx="3879676" cy="16165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3366" rIns="89604" bIns="143366" numCol="1" spcCol="0" rtlCol="0" fromWordArt="0" anchor="ctr" anchorCtr="0" forceAA="0" compatLnSpc="1">
            <a:prstTxWarp prst="textNoShape">
              <a:avLst/>
            </a:prstTxWarp>
            <a:noAutofit/>
          </a:bodyPr>
          <a:lstStyle/>
          <a:p>
            <a:pPr algn="ctr" defTabSz="913576" fontAlgn="base">
              <a:lnSpc>
                <a:spcPct val="90000"/>
              </a:lnSpc>
              <a:spcBef>
                <a:spcPct val="0"/>
              </a:spcBef>
              <a:spcAft>
                <a:spcPct val="0"/>
              </a:spcAft>
              <a:defRPr/>
            </a:pPr>
            <a:r>
              <a:rPr lang="en-US" sz="3921" b="1">
                <a:gradFill>
                  <a:gsLst>
                    <a:gs pos="0">
                      <a:srgbClr val="FFFFFF"/>
                    </a:gs>
                    <a:gs pos="100000">
                      <a:srgbClr val="FFFFFF"/>
                    </a:gs>
                  </a:gsLst>
                  <a:lin ang="5400000" scaled="0"/>
                </a:gradFill>
                <a:latin typeface="Segoe UI"/>
                <a:ea typeface="Segoe UI" charset="0"/>
                <a:cs typeface="Segoe UI" charset="0"/>
              </a:rPr>
              <a:t>$5B+</a:t>
            </a:r>
            <a:endParaRPr lang="en-US" sz="3921">
              <a:gradFill>
                <a:gsLst>
                  <a:gs pos="0">
                    <a:srgbClr val="FFFFFF"/>
                  </a:gs>
                  <a:gs pos="100000">
                    <a:srgbClr val="FFFFFF"/>
                  </a:gs>
                </a:gsLst>
                <a:lin ang="5400000" scaled="0"/>
              </a:gradFill>
              <a:latin typeface="Segoe UI"/>
              <a:cs typeface="Segoe UI" pitchFamily="34" charset="0"/>
            </a:endParaRPr>
          </a:p>
          <a:p>
            <a:pPr algn="ctr" defTabSz="913576"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t>partner revenue from </a:t>
            </a:r>
            <a:br>
              <a:rPr lang="en-US" sz="1765">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br>
            <a:r>
              <a:rPr lang="en-US" sz="1765">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t>Co-Sell in FY18</a:t>
            </a:r>
          </a:p>
        </p:txBody>
      </p:sp>
      <p:sp>
        <p:nvSpPr>
          <p:cNvPr id="2" name="Title 1">
            <a:extLst>
              <a:ext uri="{FF2B5EF4-FFF2-40B4-BE49-F238E27FC236}">
                <a16:creationId xmlns:a16="http://schemas.microsoft.com/office/drawing/2014/main" id="{8683A3B3-FECF-4C0C-B5A5-F709E5329AB3}"/>
              </a:ext>
            </a:extLst>
          </p:cNvPr>
          <p:cNvSpPr>
            <a:spLocks noGrp="1"/>
          </p:cNvSpPr>
          <p:nvPr>
            <p:ph type="title"/>
          </p:nvPr>
        </p:nvSpPr>
        <p:spPr>
          <a:xfrm>
            <a:off x="581490" y="468372"/>
            <a:ext cx="5466020" cy="389227"/>
          </a:xfrm>
        </p:spPr>
        <p:txBody>
          <a:bodyPr/>
          <a:lstStyle/>
          <a:p>
            <a:r>
              <a:rPr lang="en-US" dirty="0"/>
              <a:t>Co-Sell in FY18 brought great success</a:t>
            </a:r>
          </a:p>
        </p:txBody>
      </p:sp>
      <p:sp>
        <p:nvSpPr>
          <p:cNvPr id="33" name="Rectangle 32">
            <a:extLst>
              <a:ext uri="{FF2B5EF4-FFF2-40B4-BE49-F238E27FC236}">
                <a16:creationId xmlns:a16="http://schemas.microsoft.com/office/drawing/2014/main" id="{351AE3EF-83EC-41B8-B897-B40A5F847F76}"/>
              </a:ext>
            </a:extLst>
          </p:cNvPr>
          <p:cNvSpPr/>
          <p:nvPr/>
        </p:nvSpPr>
        <p:spPr bwMode="auto">
          <a:xfrm>
            <a:off x="9161932" y="2114463"/>
            <a:ext cx="1836889" cy="1757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3366" rIns="89604" bIns="143366" numCol="1" spcCol="0" rtlCol="0" fromWordArt="0" anchor="ctr" anchorCtr="0" forceAA="0" compatLnSpc="1">
            <a:prstTxWarp prst="textNoShape">
              <a:avLst/>
            </a:prstTxWarp>
            <a:noAutofit/>
          </a:bodyPr>
          <a:lstStyle/>
          <a:p>
            <a:pPr algn="ctr" defTabSz="931935" fontAlgn="base">
              <a:lnSpc>
                <a:spcPct val="90000"/>
              </a:lnSpc>
              <a:spcBef>
                <a:spcPct val="0"/>
              </a:spcBef>
              <a:defRPr/>
            </a:pPr>
            <a:r>
              <a:rPr lang="en-US" sz="1961" b="1" dirty="0">
                <a:gradFill>
                  <a:gsLst>
                    <a:gs pos="0">
                      <a:srgbClr val="0078D7"/>
                    </a:gs>
                    <a:gs pos="100000">
                      <a:srgbClr val="0078D7"/>
                    </a:gs>
                  </a:gsLst>
                  <a:lin ang="5400000" scaled="1"/>
                </a:gradFill>
                <a:latin typeface="Segoe UI"/>
                <a:ea typeface="Segoe UI" charset="0"/>
                <a:cs typeface="Segoe UI" charset="0"/>
              </a:rPr>
              <a:t>5.8x </a:t>
            </a:r>
          </a:p>
          <a:p>
            <a:pPr algn="ctr" defTabSz="913576" fontAlgn="base">
              <a:lnSpc>
                <a:spcPct val="90000"/>
              </a:lnSpc>
              <a:spcBef>
                <a:spcPct val="0"/>
              </a:spcBef>
              <a:spcAft>
                <a:spcPct val="0"/>
              </a:spcAft>
              <a:defRPr/>
            </a:pPr>
            <a:r>
              <a:rPr lang="en-US" sz="1274" dirty="0">
                <a:gradFill>
                  <a:gsLst>
                    <a:gs pos="0">
                      <a:srgbClr val="0078D7"/>
                    </a:gs>
                    <a:gs pos="100000">
                      <a:srgbClr val="0078D7"/>
                    </a:gs>
                  </a:gsLst>
                  <a:lin ang="5400000" scaled="1"/>
                </a:gradFill>
                <a:latin typeface="Segoe UI"/>
                <a:cs typeface="Segoe UI" panose="020B0502040204020203" pitchFamily="34" charset="0"/>
              </a:rPr>
              <a:t>Bigger projects with partners involved</a:t>
            </a:r>
          </a:p>
        </p:txBody>
      </p:sp>
      <p:sp>
        <p:nvSpPr>
          <p:cNvPr id="17" name="IoT">
            <a:extLst>
              <a:ext uri="{FF2B5EF4-FFF2-40B4-BE49-F238E27FC236}">
                <a16:creationId xmlns:a16="http://schemas.microsoft.com/office/drawing/2014/main" id="{61678F73-89BA-4CF1-9192-89E368D656E5}"/>
              </a:ext>
            </a:extLst>
          </p:cNvPr>
          <p:cNvSpPr>
            <a:spLocks noChangeAspect="1" noEditPoints="1"/>
          </p:cNvSpPr>
          <p:nvPr/>
        </p:nvSpPr>
        <p:spPr bwMode="auto">
          <a:xfrm>
            <a:off x="9822930" y="2019159"/>
            <a:ext cx="541899" cy="54276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28" name="Oval 27">
            <a:extLst>
              <a:ext uri="{FF2B5EF4-FFF2-40B4-BE49-F238E27FC236}">
                <a16:creationId xmlns:a16="http://schemas.microsoft.com/office/drawing/2014/main" id="{B21411A1-CA5C-41C2-9759-8B5C1BA3D811}"/>
              </a:ext>
            </a:extLst>
          </p:cNvPr>
          <p:cNvSpPr/>
          <p:nvPr/>
        </p:nvSpPr>
        <p:spPr bwMode="auto">
          <a:xfrm>
            <a:off x="7092894" y="3976920"/>
            <a:ext cx="1882492" cy="188249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825E7F91-2CDB-4CF0-8E60-CC04A9D7019F}"/>
              </a:ext>
            </a:extLst>
          </p:cNvPr>
          <p:cNvSpPr/>
          <p:nvPr/>
        </p:nvSpPr>
        <p:spPr bwMode="auto">
          <a:xfrm>
            <a:off x="7116374" y="4536338"/>
            <a:ext cx="1836889" cy="13176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3366" rIns="89604" bIns="143366" numCol="1" spcCol="0" rtlCol="0" fromWordArt="0" anchor="ctr" anchorCtr="0" forceAA="0" compatLnSpc="1">
            <a:prstTxWarp prst="textNoShape">
              <a:avLst/>
            </a:prstTxWarp>
            <a:noAutofit/>
          </a:bodyPr>
          <a:lstStyle/>
          <a:p>
            <a:pPr algn="ctr" defTabSz="931935" fontAlgn="base">
              <a:lnSpc>
                <a:spcPct val="90000"/>
              </a:lnSpc>
              <a:spcBef>
                <a:spcPct val="0"/>
              </a:spcBef>
              <a:defRPr/>
            </a:pPr>
            <a:r>
              <a:rPr lang="en-US" sz="1961" b="1">
                <a:gradFill>
                  <a:gsLst>
                    <a:gs pos="0">
                      <a:srgbClr val="0078D7"/>
                    </a:gs>
                    <a:gs pos="100000">
                      <a:srgbClr val="0078D7"/>
                    </a:gs>
                  </a:gsLst>
                  <a:lin ang="5400000" scaled="1"/>
                </a:gradFill>
                <a:latin typeface="Segoe UI"/>
                <a:cs typeface="Segoe UI" charset="0"/>
              </a:rPr>
              <a:t>8x</a:t>
            </a:r>
          </a:p>
          <a:p>
            <a:pPr algn="ctr" defTabSz="931935" fontAlgn="base">
              <a:lnSpc>
                <a:spcPct val="90000"/>
              </a:lnSpc>
              <a:spcBef>
                <a:spcPct val="0"/>
              </a:spcBef>
              <a:spcAft>
                <a:spcPct val="0"/>
              </a:spcAft>
              <a:defRPr/>
            </a:pPr>
            <a:r>
              <a:rPr lang="en-US" sz="1274">
                <a:gradFill>
                  <a:gsLst>
                    <a:gs pos="0">
                      <a:srgbClr val="0078D7"/>
                    </a:gs>
                    <a:gs pos="100000">
                      <a:srgbClr val="0078D7"/>
                    </a:gs>
                  </a:gsLst>
                  <a:lin ang="5400000" scaled="1"/>
                </a:gradFill>
                <a:latin typeface="Segoe UI"/>
                <a:cs typeface="Segoe UI" panose="020B0502040204020203" pitchFamily="34" charset="0"/>
              </a:rPr>
              <a:t>Customer Azure consumption with partner attached</a:t>
            </a:r>
          </a:p>
        </p:txBody>
      </p:sp>
      <p:sp>
        <p:nvSpPr>
          <p:cNvPr id="18" name="manager">
            <a:extLst>
              <a:ext uri="{FF2B5EF4-FFF2-40B4-BE49-F238E27FC236}">
                <a16:creationId xmlns:a16="http://schemas.microsoft.com/office/drawing/2014/main" id="{2F6EFD64-9F18-4FBF-9135-6FDA47428AAA}"/>
              </a:ext>
            </a:extLst>
          </p:cNvPr>
          <p:cNvSpPr>
            <a:spLocks noChangeAspect="1" noEditPoints="1"/>
          </p:cNvSpPr>
          <p:nvPr/>
        </p:nvSpPr>
        <p:spPr bwMode="auto">
          <a:xfrm>
            <a:off x="7765324" y="4205898"/>
            <a:ext cx="537632" cy="541899"/>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2F2F2F"/>
              </a:solidFill>
              <a:latin typeface="Segoe UI"/>
            </a:endParaRPr>
          </a:p>
        </p:txBody>
      </p:sp>
      <p:sp>
        <p:nvSpPr>
          <p:cNvPr id="29" name="Oval 28">
            <a:extLst>
              <a:ext uri="{FF2B5EF4-FFF2-40B4-BE49-F238E27FC236}">
                <a16:creationId xmlns:a16="http://schemas.microsoft.com/office/drawing/2014/main" id="{94CE538A-3D5F-4CC0-A037-F796576FA720}"/>
              </a:ext>
            </a:extLst>
          </p:cNvPr>
          <p:cNvSpPr/>
          <p:nvPr/>
        </p:nvSpPr>
        <p:spPr bwMode="auto">
          <a:xfrm>
            <a:off x="9121308" y="1797722"/>
            <a:ext cx="1882492" cy="188249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sp>
        <p:nvSpPr>
          <p:cNvPr id="16" name="Commitments_EC4D">
            <a:extLst>
              <a:ext uri="{FF2B5EF4-FFF2-40B4-BE49-F238E27FC236}">
                <a16:creationId xmlns:a16="http://schemas.microsoft.com/office/drawing/2014/main" id="{F05A9BB5-E3B5-4735-BD26-9E78D5217FF3}"/>
              </a:ext>
            </a:extLst>
          </p:cNvPr>
          <p:cNvSpPr>
            <a:spLocks noChangeAspect="1" noEditPoints="1"/>
          </p:cNvSpPr>
          <p:nvPr/>
        </p:nvSpPr>
        <p:spPr bwMode="auto">
          <a:xfrm>
            <a:off x="5711297" y="2092783"/>
            <a:ext cx="577947" cy="54189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35" name="Rectangle 34">
            <a:extLst>
              <a:ext uri="{FF2B5EF4-FFF2-40B4-BE49-F238E27FC236}">
                <a16:creationId xmlns:a16="http://schemas.microsoft.com/office/drawing/2014/main" id="{83160151-A2C2-415F-A669-2AB7479E368A}"/>
              </a:ext>
            </a:extLst>
          </p:cNvPr>
          <p:cNvSpPr/>
          <p:nvPr/>
        </p:nvSpPr>
        <p:spPr bwMode="auto">
          <a:xfrm>
            <a:off x="4983212" y="2232738"/>
            <a:ext cx="2128711" cy="1757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31935" fontAlgn="base">
              <a:lnSpc>
                <a:spcPct val="90000"/>
              </a:lnSpc>
              <a:spcBef>
                <a:spcPct val="0"/>
              </a:spcBef>
              <a:defRPr/>
            </a:pPr>
            <a:r>
              <a:rPr lang="en-US" sz="1961" b="1">
                <a:gradFill>
                  <a:gsLst>
                    <a:gs pos="0">
                      <a:srgbClr val="0078D7"/>
                    </a:gs>
                    <a:gs pos="100000">
                      <a:srgbClr val="0078D7"/>
                    </a:gs>
                  </a:gsLst>
                  <a:lin ang="5400000" scaled="1"/>
                </a:gradFill>
                <a:latin typeface="Segoe UI"/>
                <a:cs typeface="Segoe UI" charset="0"/>
              </a:rPr>
              <a:t>100k+</a:t>
            </a:r>
            <a:br>
              <a:rPr lang="en-US" sz="1961" b="1">
                <a:gradFill>
                  <a:gsLst>
                    <a:gs pos="0">
                      <a:srgbClr val="0078D7"/>
                    </a:gs>
                    <a:gs pos="100000">
                      <a:srgbClr val="0078D7"/>
                    </a:gs>
                  </a:gsLst>
                  <a:lin ang="5400000" scaled="1"/>
                </a:gradFill>
                <a:latin typeface="Segoe UI"/>
                <a:cs typeface="Segoe UI" charset="0"/>
              </a:rPr>
            </a:br>
            <a:r>
              <a:rPr lang="en-US" sz="1274">
                <a:gradFill>
                  <a:gsLst>
                    <a:gs pos="0">
                      <a:srgbClr val="0078D7"/>
                    </a:gs>
                    <a:gs pos="100000">
                      <a:srgbClr val="0078D7"/>
                    </a:gs>
                  </a:gsLst>
                  <a:lin ang="5400000" scaled="1"/>
                </a:gradFill>
                <a:latin typeface="Segoe UI"/>
                <a:cs typeface="Segoe UI" panose="020B0502040204020203" pitchFamily="34" charset="0"/>
              </a:rPr>
              <a:t>Joint pipeline shared</a:t>
            </a:r>
          </a:p>
        </p:txBody>
      </p:sp>
      <p:sp>
        <p:nvSpPr>
          <p:cNvPr id="27" name="Oval 26">
            <a:extLst>
              <a:ext uri="{FF2B5EF4-FFF2-40B4-BE49-F238E27FC236}">
                <a16:creationId xmlns:a16="http://schemas.microsoft.com/office/drawing/2014/main" id="{D7B62C3E-4DDF-4A78-8230-4200D6027AD0}"/>
              </a:ext>
            </a:extLst>
          </p:cNvPr>
          <p:cNvSpPr/>
          <p:nvPr/>
        </p:nvSpPr>
        <p:spPr bwMode="auto">
          <a:xfrm>
            <a:off x="9121308" y="3984663"/>
            <a:ext cx="1882492" cy="188249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sp>
        <p:nvSpPr>
          <p:cNvPr id="24" name="Oval 23">
            <a:extLst>
              <a:ext uri="{FF2B5EF4-FFF2-40B4-BE49-F238E27FC236}">
                <a16:creationId xmlns:a16="http://schemas.microsoft.com/office/drawing/2014/main" id="{99ACC789-91A5-4844-B579-533A70F58D4E}"/>
              </a:ext>
            </a:extLst>
          </p:cNvPr>
          <p:cNvSpPr/>
          <p:nvPr/>
        </p:nvSpPr>
        <p:spPr bwMode="auto">
          <a:xfrm>
            <a:off x="5083509" y="1863070"/>
            <a:ext cx="1882492" cy="188249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5A16DC34-2689-49B5-9DFD-FD4922005C54}"/>
              </a:ext>
            </a:extLst>
          </p:cNvPr>
          <p:cNvSpPr/>
          <p:nvPr/>
        </p:nvSpPr>
        <p:spPr bwMode="auto">
          <a:xfrm>
            <a:off x="9046429" y="4307519"/>
            <a:ext cx="2064797" cy="1757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31935" fontAlgn="base">
              <a:lnSpc>
                <a:spcPct val="90000"/>
              </a:lnSpc>
              <a:spcBef>
                <a:spcPct val="0"/>
              </a:spcBef>
              <a:defRPr/>
            </a:pPr>
            <a:r>
              <a:rPr lang="en-US" sz="1961" b="1">
                <a:gradFill>
                  <a:gsLst>
                    <a:gs pos="0">
                      <a:srgbClr val="0078D7"/>
                    </a:gs>
                    <a:gs pos="100000">
                      <a:srgbClr val="0078D7"/>
                    </a:gs>
                  </a:gsLst>
                  <a:lin ang="5400000" scaled="1"/>
                </a:gradFill>
                <a:latin typeface="Segoe UI"/>
                <a:cs typeface="Segoe UI" charset="0"/>
              </a:rPr>
              <a:t>2.75x</a:t>
            </a:r>
          </a:p>
          <a:p>
            <a:pPr algn="ctr" defTabSz="913576" fontAlgn="base">
              <a:lnSpc>
                <a:spcPct val="90000"/>
              </a:lnSpc>
              <a:spcBef>
                <a:spcPct val="0"/>
              </a:spcBef>
              <a:spcAft>
                <a:spcPct val="0"/>
              </a:spcAft>
              <a:defRPr/>
            </a:pPr>
            <a:r>
              <a:rPr lang="en-US" sz="1274">
                <a:gradFill>
                  <a:gsLst>
                    <a:gs pos="2917">
                      <a:srgbClr val="0078D7"/>
                    </a:gs>
                    <a:gs pos="100000">
                      <a:srgbClr val="0078D7"/>
                    </a:gs>
                  </a:gsLst>
                  <a:lin ang="5400000" scaled="0"/>
                </a:gradFill>
                <a:latin typeface="Segoe UI" panose="020B0502040204020203" pitchFamily="34" charset="0"/>
                <a:cs typeface="Segoe UI" panose="020B0502040204020203" pitchFamily="34" charset="0"/>
              </a:rPr>
              <a:t>Faster deal close with partners involved</a:t>
            </a:r>
          </a:p>
        </p:txBody>
      </p:sp>
      <p:sp>
        <p:nvSpPr>
          <p:cNvPr id="21" name="Financial_E7BB">
            <a:extLst>
              <a:ext uri="{FF2B5EF4-FFF2-40B4-BE49-F238E27FC236}">
                <a16:creationId xmlns:a16="http://schemas.microsoft.com/office/drawing/2014/main" id="{75E80C5D-460F-41B9-960F-B67173CAA15F}"/>
              </a:ext>
            </a:extLst>
          </p:cNvPr>
          <p:cNvSpPr>
            <a:spLocks noChangeAspect="1" noEditPoints="1"/>
          </p:cNvSpPr>
          <p:nvPr/>
        </p:nvSpPr>
        <p:spPr bwMode="auto">
          <a:xfrm>
            <a:off x="9799255" y="4249490"/>
            <a:ext cx="511176" cy="455986"/>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42" name="Oval 41">
            <a:extLst>
              <a:ext uri="{FF2B5EF4-FFF2-40B4-BE49-F238E27FC236}">
                <a16:creationId xmlns:a16="http://schemas.microsoft.com/office/drawing/2014/main" id="{25CF38F7-1B62-46A8-9233-2D32616566A9}"/>
              </a:ext>
            </a:extLst>
          </p:cNvPr>
          <p:cNvSpPr/>
          <p:nvPr/>
        </p:nvSpPr>
        <p:spPr bwMode="auto">
          <a:xfrm>
            <a:off x="688465" y="1670688"/>
            <a:ext cx="4281100" cy="4281100"/>
          </a:xfrm>
          <a:prstGeom prst="ellipse">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sp>
        <p:nvSpPr>
          <p:cNvPr id="43" name="Rectangle 42">
            <a:extLst>
              <a:ext uri="{FF2B5EF4-FFF2-40B4-BE49-F238E27FC236}">
                <a16:creationId xmlns:a16="http://schemas.microsoft.com/office/drawing/2014/main" id="{C3EAD15A-E952-4674-9A6A-1163BFE87AF0}"/>
              </a:ext>
            </a:extLst>
          </p:cNvPr>
          <p:cNvSpPr/>
          <p:nvPr/>
        </p:nvSpPr>
        <p:spPr bwMode="auto">
          <a:xfrm>
            <a:off x="1036624" y="2987787"/>
            <a:ext cx="3634201" cy="16163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2" tIns="143346" rIns="89592" bIns="143346" numCol="1" spcCol="0" rtlCol="0" fromWordArt="0" anchor="ctr" anchorCtr="0" forceAA="0" compatLnSpc="1">
            <a:prstTxWarp prst="textNoShape">
              <a:avLst/>
            </a:prstTxWarp>
            <a:noAutofit/>
          </a:bodyPr>
          <a:lstStyle/>
          <a:p>
            <a:pPr algn="ctr" defTabSz="913401" fontAlgn="base">
              <a:lnSpc>
                <a:spcPct val="90000"/>
              </a:lnSpc>
              <a:spcBef>
                <a:spcPct val="0"/>
              </a:spcBef>
              <a:spcAft>
                <a:spcPct val="0"/>
              </a:spcAft>
              <a:defRPr/>
            </a:pPr>
            <a:r>
              <a:rPr lang="en-US" sz="6000" b="1" dirty="0">
                <a:gradFill>
                  <a:gsLst>
                    <a:gs pos="0">
                      <a:srgbClr val="FFFFFF"/>
                    </a:gs>
                    <a:gs pos="100000">
                      <a:srgbClr val="FFFFFF"/>
                    </a:gs>
                  </a:gsLst>
                  <a:lin ang="5400000" scaled="0"/>
                </a:gradFill>
                <a:latin typeface="Segoe UI"/>
                <a:ea typeface="Segoe UI" charset="0"/>
                <a:cs typeface="Segoe UI" charset="0"/>
              </a:rPr>
              <a:t>$5B+</a:t>
            </a:r>
            <a:endParaRPr lang="en-US" sz="6000" dirty="0">
              <a:gradFill>
                <a:gsLst>
                  <a:gs pos="0">
                    <a:srgbClr val="FFFFFF"/>
                  </a:gs>
                  <a:gs pos="100000">
                    <a:srgbClr val="FFFFFF"/>
                  </a:gs>
                </a:gsLst>
                <a:lin ang="5400000" scaled="0"/>
              </a:gradFill>
              <a:latin typeface="Segoe UI"/>
              <a:cs typeface="Segoe UI" pitchFamily="34" charset="0"/>
            </a:endParaRPr>
          </a:p>
          <a:p>
            <a:pPr algn="ctr" defTabSz="913401" fontAlgn="base">
              <a:lnSpc>
                <a:spcPct val="90000"/>
              </a:lnSpc>
              <a:spcBef>
                <a:spcPct val="0"/>
              </a:spcBef>
              <a:spcAft>
                <a:spcPct val="0"/>
              </a:spcAft>
              <a:defRPr/>
            </a:pPr>
            <a:r>
              <a:rPr lang="en-US" sz="2800" dirty="0">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t>partner revenue from </a:t>
            </a:r>
            <a:br>
              <a:rPr lang="en-US" sz="2800" dirty="0">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br>
            <a:r>
              <a:rPr lang="en-US" sz="2800" dirty="0">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t>Co-Sell in FY18</a:t>
            </a:r>
          </a:p>
        </p:txBody>
      </p:sp>
      <p:sp>
        <p:nvSpPr>
          <p:cNvPr id="44" name="Oval 43">
            <a:extLst>
              <a:ext uri="{FF2B5EF4-FFF2-40B4-BE49-F238E27FC236}">
                <a16:creationId xmlns:a16="http://schemas.microsoft.com/office/drawing/2014/main" id="{BB66AAF6-06C2-40CE-A0A3-2CD78335B481}"/>
              </a:ext>
            </a:extLst>
          </p:cNvPr>
          <p:cNvSpPr/>
          <p:nvPr/>
        </p:nvSpPr>
        <p:spPr bwMode="auto">
          <a:xfrm>
            <a:off x="5075085" y="3981660"/>
            <a:ext cx="1882492" cy="188249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people_4">
            <a:extLst>
              <a:ext uri="{FF2B5EF4-FFF2-40B4-BE49-F238E27FC236}">
                <a16:creationId xmlns:a16="http://schemas.microsoft.com/office/drawing/2014/main" id="{04C82FB8-741E-43CE-A2C1-1F44CAB6D0AA}"/>
              </a:ext>
            </a:extLst>
          </p:cNvPr>
          <p:cNvSpPr>
            <a:spLocks noChangeAspect="1" noEditPoints="1"/>
          </p:cNvSpPr>
          <p:nvPr/>
        </p:nvSpPr>
        <p:spPr bwMode="auto">
          <a:xfrm>
            <a:off x="5775309" y="4215470"/>
            <a:ext cx="484712" cy="5418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2F2F2F"/>
              </a:solidFill>
              <a:latin typeface="Segoe UI"/>
            </a:endParaRPr>
          </a:p>
        </p:txBody>
      </p:sp>
      <p:sp>
        <p:nvSpPr>
          <p:cNvPr id="46" name="Rectangle 45">
            <a:extLst>
              <a:ext uri="{FF2B5EF4-FFF2-40B4-BE49-F238E27FC236}">
                <a16:creationId xmlns:a16="http://schemas.microsoft.com/office/drawing/2014/main" id="{85ADBBA9-6F92-49F9-8265-52B21C6E1CAE}"/>
              </a:ext>
            </a:extLst>
          </p:cNvPr>
          <p:cNvSpPr/>
          <p:nvPr/>
        </p:nvSpPr>
        <p:spPr bwMode="auto">
          <a:xfrm>
            <a:off x="5099219" y="4350387"/>
            <a:ext cx="1836889" cy="1757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31935" fontAlgn="base">
              <a:lnSpc>
                <a:spcPct val="90000"/>
              </a:lnSpc>
              <a:spcBef>
                <a:spcPct val="0"/>
              </a:spcBef>
              <a:defRPr/>
            </a:pPr>
            <a:r>
              <a:rPr lang="en-US" sz="1961" b="1" dirty="0">
                <a:gradFill>
                  <a:gsLst>
                    <a:gs pos="0">
                      <a:srgbClr val="0078D7"/>
                    </a:gs>
                    <a:gs pos="100000">
                      <a:srgbClr val="0078D7"/>
                    </a:gs>
                  </a:gsLst>
                  <a:lin ang="5400000" scaled="1"/>
                </a:gradFill>
                <a:latin typeface="Segoe UI"/>
                <a:cs typeface="Segoe UI" charset="0"/>
              </a:rPr>
              <a:t>$225m+</a:t>
            </a:r>
          </a:p>
          <a:p>
            <a:pPr algn="ctr" defTabSz="913576" fontAlgn="base">
              <a:lnSpc>
                <a:spcPct val="90000"/>
              </a:lnSpc>
              <a:spcBef>
                <a:spcPct val="0"/>
              </a:spcBef>
              <a:spcAft>
                <a:spcPct val="0"/>
              </a:spcAft>
              <a:defRPr/>
            </a:pPr>
            <a:r>
              <a:rPr lang="en-US" sz="1274" dirty="0">
                <a:gradFill>
                  <a:gsLst>
                    <a:gs pos="0">
                      <a:srgbClr val="0078D7"/>
                    </a:gs>
                    <a:gs pos="100000">
                      <a:srgbClr val="0078D7"/>
                    </a:gs>
                  </a:gsLst>
                  <a:lin ang="5400000" scaled="1"/>
                </a:gradFill>
                <a:latin typeface="Segoe UI"/>
                <a:cs typeface="Segoe UI" panose="020B0502040204020203" pitchFamily="34" charset="0"/>
              </a:rPr>
              <a:t>ACR RBI Impact</a:t>
            </a:r>
            <a:br>
              <a:rPr lang="en-US" sz="1274" dirty="0">
                <a:gradFill>
                  <a:gsLst>
                    <a:gs pos="0">
                      <a:srgbClr val="0078D7"/>
                    </a:gs>
                    <a:gs pos="100000">
                      <a:srgbClr val="0078D7"/>
                    </a:gs>
                  </a:gsLst>
                  <a:lin ang="5400000" scaled="1"/>
                </a:gradFill>
                <a:latin typeface="Segoe UI"/>
                <a:cs typeface="Segoe UI" panose="020B0502040204020203" pitchFamily="34" charset="0"/>
              </a:rPr>
            </a:br>
            <a:r>
              <a:rPr lang="en-US" sz="1274" dirty="0">
                <a:gradFill>
                  <a:gsLst>
                    <a:gs pos="0">
                      <a:srgbClr val="0078D7"/>
                    </a:gs>
                    <a:gs pos="100000">
                      <a:srgbClr val="0078D7"/>
                    </a:gs>
                  </a:gsLst>
                  <a:lin ang="5400000" scaled="1"/>
                </a:gradFill>
                <a:latin typeface="Segoe UI"/>
                <a:cs typeface="Segoe UI" panose="020B0502040204020203" pitchFamily="34" charset="0"/>
              </a:rPr>
              <a:t>(10% TCV)</a:t>
            </a:r>
          </a:p>
        </p:txBody>
      </p:sp>
      <p:grpSp>
        <p:nvGrpSpPr>
          <p:cNvPr id="48" name="Group 47">
            <a:extLst>
              <a:ext uri="{FF2B5EF4-FFF2-40B4-BE49-F238E27FC236}">
                <a16:creationId xmlns:a16="http://schemas.microsoft.com/office/drawing/2014/main" id="{59B36EBB-5DB8-4CC0-BF66-F34CC58DD1D9}"/>
              </a:ext>
            </a:extLst>
          </p:cNvPr>
          <p:cNvGrpSpPr/>
          <p:nvPr/>
        </p:nvGrpSpPr>
        <p:grpSpPr>
          <a:xfrm>
            <a:off x="7825319" y="2068876"/>
            <a:ext cx="496381" cy="541899"/>
            <a:chOff x="7736111" y="6057676"/>
            <a:chExt cx="506334" cy="552765"/>
          </a:xfrm>
        </p:grpSpPr>
        <p:sp>
          <p:nvSpPr>
            <p:cNvPr id="49" name="people_7">
              <a:extLst>
                <a:ext uri="{FF2B5EF4-FFF2-40B4-BE49-F238E27FC236}">
                  <a16:creationId xmlns:a16="http://schemas.microsoft.com/office/drawing/2014/main" id="{130BAF94-BD2C-45F6-9DAC-0BD62E49BB47}"/>
                </a:ext>
              </a:extLst>
            </p:cNvPr>
            <p:cNvSpPr>
              <a:spLocks noChangeAspect="1" noEditPoints="1"/>
            </p:cNvSpPr>
            <p:nvPr/>
          </p:nvSpPr>
          <p:spPr bwMode="auto">
            <a:xfrm>
              <a:off x="7736111" y="6057676"/>
              <a:ext cx="506334" cy="552765"/>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2F2F2F"/>
                </a:solidFill>
                <a:latin typeface="Segoe UI"/>
              </a:endParaRPr>
            </a:p>
          </p:txBody>
        </p:sp>
        <p:sp>
          <p:nvSpPr>
            <p:cNvPr id="50" name="Money_3">
              <a:extLst>
                <a:ext uri="{FF2B5EF4-FFF2-40B4-BE49-F238E27FC236}">
                  <a16:creationId xmlns:a16="http://schemas.microsoft.com/office/drawing/2014/main" id="{8023CC29-5DA0-4E3C-8ED0-5431B07BF36D}"/>
                </a:ext>
              </a:extLst>
            </p:cNvPr>
            <p:cNvSpPr>
              <a:spLocks noChangeAspect="1" noEditPoints="1"/>
            </p:cNvSpPr>
            <p:nvPr/>
          </p:nvSpPr>
          <p:spPr bwMode="auto">
            <a:xfrm>
              <a:off x="8066318" y="6368884"/>
              <a:ext cx="105312" cy="190638"/>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grpSp>
      <p:sp>
        <p:nvSpPr>
          <p:cNvPr id="51" name="Rectangle 50">
            <a:extLst>
              <a:ext uri="{FF2B5EF4-FFF2-40B4-BE49-F238E27FC236}">
                <a16:creationId xmlns:a16="http://schemas.microsoft.com/office/drawing/2014/main" id="{66510BB9-E9C2-435F-B72C-60C7162EEED6}"/>
              </a:ext>
            </a:extLst>
          </p:cNvPr>
          <p:cNvSpPr/>
          <p:nvPr/>
        </p:nvSpPr>
        <p:spPr bwMode="auto">
          <a:xfrm>
            <a:off x="7140447" y="2221638"/>
            <a:ext cx="1836889" cy="1757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143366" rIns="89604" bIns="143366" numCol="1" spcCol="0" rtlCol="0" fromWordArt="0" anchor="ctr" anchorCtr="0" forceAA="0" compatLnSpc="1">
            <a:prstTxWarp prst="textNoShape">
              <a:avLst/>
            </a:prstTxWarp>
            <a:noAutofit/>
          </a:bodyPr>
          <a:lstStyle/>
          <a:p>
            <a:pPr algn="ctr" defTabSz="931935" fontAlgn="base">
              <a:lnSpc>
                <a:spcPct val="90000"/>
              </a:lnSpc>
              <a:spcBef>
                <a:spcPct val="0"/>
              </a:spcBef>
              <a:spcAft>
                <a:spcPts val="600"/>
              </a:spcAft>
              <a:defRPr/>
            </a:pPr>
            <a:r>
              <a:rPr lang="en-US" sz="1961" b="1" dirty="0">
                <a:gradFill>
                  <a:gsLst>
                    <a:gs pos="0">
                      <a:srgbClr val="0078D7"/>
                    </a:gs>
                    <a:gs pos="100000">
                      <a:srgbClr val="0078D7"/>
                    </a:gs>
                  </a:gsLst>
                  <a:lin ang="5400000" scaled="1"/>
                </a:gradFill>
                <a:latin typeface="Segoe UI"/>
                <a:cs typeface="Segoe UI" charset="0"/>
              </a:rPr>
              <a:t>11,000+</a:t>
            </a:r>
            <a:br>
              <a:rPr lang="en-US" sz="1961" b="1" dirty="0">
                <a:gradFill>
                  <a:gsLst>
                    <a:gs pos="0">
                      <a:srgbClr val="0078D7"/>
                    </a:gs>
                    <a:gs pos="100000">
                      <a:srgbClr val="0078D7"/>
                    </a:gs>
                  </a:gsLst>
                  <a:lin ang="5400000" scaled="1"/>
                </a:gradFill>
                <a:latin typeface="Segoe UI"/>
                <a:cs typeface="Segoe UI" charset="0"/>
              </a:rPr>
            </a:br>
            <a:r>
              <a:rPr lang="en-US" sz="1274" dirty="0">
                <a:gradFill>
                  <a:gsLst>
                    <a:gs pos="0">
                      <a:srgbClr val="0078D7"/>
                    </a:gs>
                    <a:gs pos="100000">
                      <a:srgbClr val="0078D7"/>
                    </a:gs>
                  </a:gsLst>
                  <a:lin ang="5400000" scaled="1"/>
                </a:gradFill>
                <a:latin typeface="Segoe UI"/>
                <a:cs typeface="Segoe UI" panose="020B0502040204020203" pitchFamily="34" charset="0"/>
              </a:rPr>
              <a:t>IP partner Co-Sell wins</a:t>
            </a:r>
          </a:p>
          <a:p>
            <a:pPr algn="ctr" defTabSz="913576" fontAlgn="base">
              <a:lnSpc>
                <a:spcPct val="90000"/>
              </a:lnSpc>
              <a:spcBef>
                <a:spcPct val="0"/>
              </a:spcBef>
              <a:spcAft>
                <a:spcPct val="0"/>
              </a:spcAft>
              <a:defRPr/>
            </a:pPr>
            <a:endParaRPr lang="en-US" sz="1567" dirty="0">
              <a:gradFill>
                <a:gsLst>
                  <a:gs pos="0">
                    <a:srgbClr val="0078D7"/>
                  </a:gs>
                  <a:gs pos="100000">
                    <a:srgbClr val="0078D7"/>
                  </a:gs>
                </a:gsLst>
                <a:lin ang="5400000" scaled="1"/>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227CA9D4-EBB6-46B2-956F-C135EF88288E}"/>
              </a:ext>
            </a:extLst>
          </p:cNvPr>
          <p:cNvSpPr/>
          <p:nvPr/>
        </p:nvSpPr>
        <p:spPr bwMode="auto">
          <a:xfrm>
            <a:off x="7101318" y="1863070"/>
            <a:ext cx="1882492" cy="188249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3220415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7" grpId="0" animBg="1"/>
      <p:bldP spid="28" grpId="0" animBg="1"/>
      <p:bldP spid="34" grpId="0"/>
      <p:bldP spid="18" grpId="0" animBg="1"/>
      <p:bldP spid="29" grpId="0" animBg="1"/>
      <p:bldP spid="16" grpId="0" animBg="1"/>
      <p:bldP spid="35" grpId="0"/>
      <p:bldP spid="27" grpId="0" animBg="1"/>
      <p:bldP spid="24" grpId="0" animBg="1"/>
      <p:bldP spid="38" grpId="0"/>
      <p:bldP spid="21" grpId="0" animBg="1"/>
      <p:bldP spid="42" grpId="0" animBg="1"/>
      <p:bldP spid="43" grpId="0"/>
      <p:bldP spid="44" grpId="0" animBg="1"/>
      <p:bldP spid="45" grpId="0" animBg="1"/>
      <p:bldP spid="46" grpId="0"/>
      <p:bldP spid="51" grpId="0"/>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8">
            <a:extLst>
              <a:ext uri="{FF2B5EF4-FFF2-40B4-BE49-F238E27FC236}">
                <a16:creationId xmlns:a16="http://schemas.microsoft.com/office/drawing/2014/main" id="{192D3A23-C34E-4160-9516-EC8E917575F1}"/>
              </a:ext>
            </a:extLst>
          </p:cNvPr>
          <p:cNvSpPr>
            <a:spLocks noChangeArrowheads="1"/>
          </p:cNvSpPr>
          <p:nvPr/>
        </p:nvSpPr>
        <p:spPr bwMode="auto">
          <a:xfrm>
            <a:off x="439366" y="1587821"/>
            <a:ext cx="10774066" cy="914400"/>
          </a:xfrm>
          <a:prstGeom prst="homePlate">
            <a:avLst/>
          </a:prstGeom>
          <a:solidFill>
            <a:schemeClr val="tx2"/>
          </a:solidFill>
          <a:ln>
            <a:noFill/>
          </a:ln>
          <a:extLst/>
        </p:spPr>
        <p:txBody>
          <a:bodyPr vert="horz" wrap="none" lIns="914400" tIns="91440" rIns="91440" bIns="9144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Segoe UI Semilight"/>
                <a:ea typeface="+mn-ea"/>
                <a:cs typeface="+mn-cs"/>
              </a:rPr>
              <a:t>Clarified the process and requirements to </a:t>
            </a:r>
            <a:r>
              <a:rPr lang="en-US" altLang="en-US" sz="2000" dirty="0">
                <a:solidFill>
                  <a:srgbClr val="FFFFFF"/>
                </a:solidFill>
                <a:latin typeface="Segoe UI Semilight"/>
              </a:rPr>
              <a:t>become Co-Sell Ready</a:t>
            </a:r>
            <a:endParaRPr kumimoji="0" lang="en-US" altLang="en-US" sz="20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 name="Rectangle 33">
            <a:extLst>
              <a:ext uri="{FF2B5EF4-FFF2-40B4-BE49-F238E27FC236}">
                <a16:creationId xmlns:a16="http://schemas.microsoft.com/office/drawing/2014/main" id="{4E74F8AB-06CB-4EB5-8A1C-AFAB9FBFCDD1}"/>
              </a:ext>
            </a:extLst>
          </p:cNvPr>
          <p:cNvSpPr>
            <a:spLocks noChangeArrowheads="1"/>
          </p:cNvSpPr>
          <p:nvPr/>
        </p:nvSpPr>
        <p:spPr bwMode="auto">
          <a:xfrm>
            <a:off x="439366" y="3575875"/>
            <a:ext cx="10774066" cy="914400"/>
          </a:xfrm>
          <a:prstGeom prst="homePlate">
            <a:avLst/>
          </a:prstGeom>
          <a:solidFill>
            <a:schemeClr val="tx2"/>
          </a:solidFill>
          <a:ln>
            <a:noFill/>
          </a:ln>
          <a:extLst/>
        </p:spPr>
        <p:txBody>
          <a:bodyPr vert="horz" wrap="none" lIns="914400" tIns="91440" rIns="91440" bIns="9144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Segoe UI Semilight"/>
                <a:ea typeface="+mn-ea"/>
                <a:cs typeface="+mn-cs"/>
              </a:rPr>
              <a:t>Empowered local teams to prioritize partners by showcasing them on Solution Maps</a:t>
            </a:r>
          </a:p>
        </p:txBody>
      </p:sp>
      <p:sp>
        <p:nvSpPr>
          <p:cNvPr id="7" name="Rectangle 30">
            <a:extLst>
              <a:ext uri="{FF2B5EF4-FFF2-40B4-BE49-F238E27FC236}">
                <a16:creationId xmlns:a16="http://schemas.microsoft.com/office/drawing/2014/main" id="{B22F6A13-98AA-4CC6-B5F4-E531592C2B97}"/>
              </a:ext>
            </a:extLst>
          </p:cNvPr>
          <p:cNvSpPr>
            <a:spLocks noChangeArrowheads="1"/>
          </p:cNvSpPr>
          <p:nvPr/>
        </p:nvSpPr>
        <p:spPr bwMode="auto">
          <a:xfrm>
            <a:off x="439366" y="2581848"/>
            <a:ext cx="10774066" cy="914400"/>
          </a:xfrm>
          <a:prstGeom prst="homePlate">
            <a:avLst/>
          </a:prstGeom>
          <a:solidFill>
            <a:schemeClr val="tx2"/>
          </a:solidFill>
          <a:ln>
            <a:noFill/>
          </a:ln>
          <a:extLst/>
        </p:spPr>
        <p:txBody>
          <a:bodyPr vert="horz" wrap="none" lIns="914400" tIns="91440" rIns="91440" bIns="9144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Segoe UI Semilight"/>
                <a:ea typeface="+mn-ea"/>
                <a:cs typeface="+mn-cs"/>
              </a:rPr>
              <a:t>Added Dynamics 365 to IP Co-Sell</a:t>
            </a:r>
          </a:p>
        </p:txBody>
      </p:sp>
      <p:sp>
        <p:nvSpPr>
          <p:cNvPr id="2" name="Title 1">
            <a:extLst>
              <a:ext uri="{FF2B5EF4-FFF2-40B4-BE49-F238E27FC236}">
                <a16:creationId xmlns:a16="http://schemas.microsoft.com/office/drawing/2014/main" id="{A4F87D29-DF12-423D-9FDB-14BFCD18CB15}"/>
              </a:ext>
            </a:extLst>
          </p:cNvPr>
          <p:cNvSpPr>
            <a:spLocks noGrp="1"/>
          </p:cNvSpPr>
          <p:nvPr>
            <p:ph type="title"/>
          </p:nvPr>
        </p:nvSpPr>
        <p:spPr/>
        <p:txBody>
          <a:bodyPr/>
          <a:lstStyle/>
          <a:p>
            <a:r>
              <a:rPr lang="en-US"/>
              <a:t>Key updates to Co-Sell in FY19 </a:t>
            </a:r>
            <a:br>
              <a:rPr lang="en-US"/>
            </a:br>
            <a:r>
              <a:rPr lang="en-US" sz="2400" spc="0">
                <a:ln>
                  <a:noFill/>
                </a:ln>
                <a:solidFill>
                  <a:srgbClr val="0078D7"/>
                </a:solidFill>
                <a:latin typeface="Segoe UI Light"/>
                <a:cs typeface="+mn-cs"/>
              </a:rPr>
              <a:t>Maintaining consistency from FY18</a:t>
            </a:r>
            <a:endParaRPr lang="en-US" sz="2400" spc="0" dirty="0">
              <a:ln>
                <a:noFill/>
              </a:ln>
              <a:solidFill>
                <a:srgbClr val="0078D7"/>
              </a:solidFill>
              <a:latin typeface="Segoe UI Light"/>
              <a:cs typeface="+mn-cs"/>
            </a:endParaRPr>
          </a:p>
        </p:txBody>
      </p:sp>
      <p:sp>
        <p:nvSpPr>
          <p:cNvPr id="34" name="Rectangle 37">
            <a:extLst>
              <a:ext uri="{FF2B5EF4-FFF2-40B4-BE49-F238E27FC236}">
                <a16:creationId xmlns:a16="http://schemas.microsoft.com/office/drawing/2014/main" id="{1CEC0DFB-52E9-4415-AB31-3B064E9976A5}"/>
              </a:ext>
            </a:extLst>
          </p:cNvPr>
          <p:cNvSpPr>
            <a:spLocks noChangeArrowheads="1"/>
          </p:cNvSpPr>
          <p:nvPr/>
        </p:nvSpPr>
        <p:spPr bwMode="auto">
          <a:xfrm>
            <a:off x="439366" y="4569902"/>
            <a:ext cx="10774066" cy="914400"/>
          </a:xfrm>
          <a:prstGeom prst="homePlate">
            <a:avLst/>
          </a:prstGeom>
          <a:solidFill>
            <a:schemeClr val="tx2"/>
          </a:solidFill>
          <a:ln>
            <a:noFill/>
          </a:ln>
          <a:extLst/>
        </p:spPr>
        <p:txBody>
          <a:bodyPr vert="horz" wrap="none" lIns="914400" tIns="91440" rIns="91440" bIns="9144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Segoe UI Semilight"/>
                <a:ea typeface="+mn-ea"/>
                <a:cs typeface="+mn-cs"/>
              </a:rPr>
              <a:t>Improved the </a:t>
            </a:r>
            <a:r>
              <a:rPr kumimoji="0" lang="en-US" altLang="en-US" sz="2000" b="0" i="0" u="none" strike="noStrike" kern="1200" cap="none" spc="0" normalizeH="0" baseline="0" noProof="0" dirty="0" err="1">
                <a:ln>
                  <a:noFill/>
                </a:ln>
                <a:solidFill>
                  <a:srgbClr val="FFFFFF"/>
                </a:solidFill>
                <a:effectLst/>
                <a:uLnTx/>
                <a:uFillTx/>
                <a:latin typeface="Segoe UI Semilight"/>
                <a:ea typeface="+mn-ea"/>
                <a:cs typeface="+mn-cs"/>
              </a:rPr>
              <a:t>digitall</a:t>
            </a:r>
            <a:r>
              <a:rPr lang="en-US" altLang="en-US" sz="2000" dirty="0">
                <a:solidFill>
                  <a:srgbClr val="FFFFFF"/>
                </a:solidFill>
                <a:latin typeface="Segoe UI Semilight"/>
              </a:rPr>
              <a:t>y managed</a:t>
            </a:r>
            <a:r>
              <a:rPr kumimoji="0" lang="en-US" altLang="en-US" sz="2000" b="0" i="0" u="none" strike="noStrike" kern="1200" cap="none" spc="0" normalizeH="0" baseline="0" noProof="0" dirty="0">
                <a:ln>
                  <a:noFill/>
                </a:ln>
                <a:solidFill>
                  <a:srgbClr val="FFFFFF"/>
                </a:solidFill>
                <a:effectLst/>
                <a:uLnTx/>
                <a:uFillTx/>
                <a:latin typeface="Segoe UI Semilight"/>
                <a:ea typeface="+mn-ea"/>
                <a:cs typeface="+mn-cs"/>
              </a:rPr>
              <a:t> partner journey to GTM and Co-Sell Ready</a:t>
            </a:r>
          </a:p>
        </p:txBody>
      </p:sp>
      <p:grpSp>
        <p:nvGrpSpPr>
          <p:cNvPr id="11" name="Group 10">
            <a:extLst>
              <a:ext uri="{FF2B5EF4-FFF2-40B4-BE49-F238E27FC236}">
                <a16:creationId xmlns:a16="http://schemas.microsoft.com/office/drawing/2014/main" id="{262E8118-44A0-5C44-A3E0-EF135F8DF350}"/>
              </a:ext>
            </a:extLst>
          </p:cNvPr>
          <p:cNvGrpSpPr/>
          <p:nvPr/>
        </p:nvGrpSpPr>
        <p:grpSpPr>
          <a:xfrm>
            <a:off x="623084" y="1763293"/>
            <a:ext cx="563456" cy="563456"/>
            <a:chOff x="1517650" y="1863725"/>
            <a:chExt cx="177800" cy="177800"/>
          </a:xfrm>
        </p:grpSpPr>
        <p:sp>
          <p:nvSpPr>
            <p:cNvPr id="12" name="Oval 11">
              <a:extLst>
                <a:ext uri="{FF2B5EF4-FFF2-40B4-BE49-F238E27FC236}">
                  <a16:creationId xmlns:a16="http://schemas.microsoft.com/office/drawing/2014/main" id="{36871B09-48BC-744D-B7BF-BC6830E0E2CE}"/>
                </a:ext>
              </a:extLst>
            </p:cNvPr>
            <p:cNvSpPr/>
            <p:nvPr/>
          </p:nvSpPr>
          <p:spPr bwMode="auto">
            <a:xfrm>
              <a:off x="1517650" y="1863725"/>
              <a:ext cx="177800" cy="177800"/>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12">
              <a:extLst>
                <a:ext uri="{FF2B5EF4-FFF2-40B4-BE49-F238E27FC236}">
                  <a16:creationId xmlns:a16="http://schemas.microsoft.com/office/drawing/2014/main" id="{603CBEEF-F37D-8C40-BF93-0F88A5138A1D}"/>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A06B82E5-9BEE-4640-B4B4-DACD44495BCC}"/>
              </a:ext>
            </a:extLst>
          </p:cNvPr>
          <p:cNvGrpSpPr/>
          <p:nvPr/>
        </p:nvGrpSpPr>
        <p:grpSpPr>
          <a:xfrm>
            <a:off x="602098" y="4745374"/>
            <a:ext cx="563456" cy="563456"/>
            <a:chOff x="10714262" y="7384836"/>
            <a:chExt cx="563456" cy="563456"/>
          </a:xfrm>
        </p:grpSpPr>
        <p:grpSp>
          <p:nvGrpSpPr>
            <p:cNvPr id="60" name="Group 59">
              <a:extLst>
                <a:ext uri="{FF2B5EF4-FFF2-40B4-BE49-F238E27FC236}">
                  <a16:creationId xmlns:a16="http://schemas.microsoft.com/office/drawing/2014/main" id="{A7046857-A784-1E42-A525-AC623C6394A4}"/>
                </a:ext>
              </a:extLst>
            </p:cNvPr>
            <p:cNvGrpSpPr/>
            <p:nvPr/>
          </p:nvGrpSpPr>
          <p:grpSpPr>
            <a:xfrm>
              <a:off x="10864366" y="7516357"/>
              <a:ext cx="263248" cy="300414"/>
              <a:chOff x="3832312" y="1863809"/>
              <a:chExt cx="1067497" cy="1218209"/>
            </a:xfrm>
          </p:grpSpPr>
          <p:sp>
            <p:nvSpPr>
              <p:cNvPr id="62" name="Oval 61">
                <a:extLst>
                  <a:ext uri="{FF2B5EF4-FFF2-40B4-BE49-F238E27FC236}">
                    <a16:creationId xmlns:a16="http://schemas.microsoft.com/office/drawing/2014/main" id="{3E14AB70-6599-DC4B-BEE6-694D0F08BECA}"/>
                  </a:ext>
                </a:extLst>
              </p:cNvPr>
              <p:cNvSpPr/>
              <p:nvPr/>
            </p:nvSpPr>
            <p:spPr bwMode="auto">
              <a:xfrm>
                <a:off x="3832312" y="2711228"/>
                <a:ext cx="370790" cy="370790"/>
              </a:xfrm>
              <a:prstGeom prst="ellipse">
                <a:avLst/>
              </a:prstGeom>
              <a:noFill/>
              <a:ln w="12700" cap="rnd">
                <a:solidFill>
                  <a:schemeClr val="bg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 name="Diamond 12">
                <a:extLst>
                  <a:ext uri="{FF2B5EF4-FFF2-40B4-BE49-F238E27FC236}">
                    <a16:creationId xmlns:a16="http://schemas.microsoft.com/office/drawing/2014/main" id="{C1E737B4-F8FC-C344-9AC8-711EBFCE77FB}"/>
                  </a:ext>
                </a:extLst>
              </p:cNvPr>
              <p:cNvSpPr/>
              <p:nvPr/>
            </p:nvSpPr>
            <p:spPr bwMode="auto">
              <a:xfrm>
                <a:off x="4467172" y="1863809"/>
                <a:ext cx="432637" cy="216319"/>
              </a:xfrm>
              <a:custGeom>
                <a:avLst/>
                <a:gdLst>
                  <a:gd name="connsiteX0" fmla="*/ 0 w 432637"/>
                  <a:gd name="connsiteY0" fmla="*/ 216319 h 432637"/>
                  <a:gd name="connsiteX1" fmla="*/ 216319 w 432637"/>
                  <a:gd name="connsiteY1" fmla="*/ 0 h 432637"/>
                  <a:gd name="connsiteX2" fmla="*/ 432637 w 432637"/>
                  <a:gd name="connsiteY2" fmla="*/ 216319 h 432637"/>
                  <a:gd name="connsiteX3" fmla="*/ 216319 w 432637"/>
                  <a:gd name="connsiteY3" fmla="*/ 432637 h 432637"/>
                  <a:gd name="connsiteX4" fmla="*/ 0 w 432637"/>
                  <a:gd name="connsiteY4" fmla="*/ 216319 h 432637"/>
                  <a:gd name="connsiteX0" fmla="*/ 216319 w 432637"/>
                  <a:gd name="connsiteY0" fmla="*/ 432637 h 524077"/>
                  <a:gd name="connsiteX1" fmla="*/ 0 w 432637"/>
                  <a:gd name="connsiteY1" fmla="*/ 216319 h 524077"/>
                  <a:gd name="connsiteX2" fmla="*/ 216319 w 432637"/>
                  <a:gd name="connsiteY2" fmla="*/ 0 h 524077"/>
                  <a:gd name="connsiteX3" fmla="*/ 432637 w 432637"/>
                  <a:gd name="connsiteY3" fmla="*/ 216319 h 524077"/>
                  <a:gd name="connsiteX4" fmla="*/ 307759 w 432637"/>
                  <a:gd name="connsiteY4" fmla="*/ 524077 h 524077"/>
                  <a:gd name="connsiteX0" fmla="*/ 0 w 432637"/>
                  <a:gd name="connsiteY0" fmla="*/ 216319 h 524077"/>
                  <a:gd name="connsiteX1" fmla="*/ 216319 w 432637"/>
                  <a:gd name="connsiteY1" fmla="*/ 0 h 524077"/>
                  <a:gd name="connsiteX2" fmla="*/ 432637 w 432637"/>
                  <a:gd name="connsiteY2" fmla="*/ 216319 h 524077"/>
                  <a:gd name="connsiteX3" fmla="*/ 307759 w 432637"/>
                  <a:gd name="connsiteY3" fmla="*/ 524077 h 524077"/>
                  <a:gd name="connsiteX0" fmla="*/ 0 w 432637"/>
                  <a:gd name="connsiteY0" fmla="*/ 216319 h 216319"/>
                  <a:gd name="connsiteX1" fmla="*/ 216319 w 432637"/>
                  <a:gd name="connsiteY1" fmla="*/ 0 h 216319"/>
                  <a:gd name="connsiteX2" fmla="*/ 432637 w 432637"/>
                  <a:gd name="connsiteY2" fmla="*/ 216319 h 216319"/>
                </a:gdLst>
                <a:ahLst/>
                <a:cxnLst>
                  <a:cxn ang="0">
                    <a:pos x="connsiteX0" y="connsiteY0"/>
                  </a:cxn>
                  <a:cxn ang="0">
                    <a:pos x="connsiteX1" y="connsiteY1"/>
                  </a:cxn>
                  <a:cxn ang="0">
                    <a:pos x="connsiteX2" y="connsiteY2"/>
                  </a:cxn>
                </a:cxnLst>
                <a:rect l="l" t="t" r="r" b="b"/>
                <a:pathLst>
                  <a:path w="432637" h="216319">
                    <a:moveTo>
                      <a:pt x="0" y="216319"/>
                    </a:moveTo>
                    <a:lnTo>
                      <a:pt x="216319" y="0"/>
                    </a:lnTo>
                    <a:lnTo>
                      <a:pt x="432637" y="216319"/>
                    </a:lnTo>
                  </a:path>
                </a:pathLst>
              </a:custGeom>
              <a:noFill/>
              <a:ln w="12700" cap="rnd">
                <a:solidFill>
                  <a:schemeClr val="bg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65" name="Connector: Elbow 14">
                <a:extLst>
                  <a:ext uri="{FF2B5EF4-FFF2-40B4-BE49-F238E27FC236}">
                    <a16:creationId xmlns:a16="http://schemas.microsoft.com/office/drawing/2014/main" id="{096D02F2-0A16-F84E-9020-82CD93F63678}"/>
                  </a:ext>
                </a:extLst>
              </p:cNvPr>
              <p:cNvCxnSpPr/>
              <p:nvPr/>
            </p:nvCxnSpPr>
            <p:spPr>
              <a:xfrm rot="5400000" flipH="1" flipV="1">
                <a:off x="3926890" y="1954627"/>
                <a:ext cx="847419" cy="665784"/>
              </a:xfrm>
              <a:prstGeom prst="bentConnector4">
                <a:avLst>
                  <a:gd name="adj1" fmla="val 28566"/>
                  <a:gd name="adj2" fmla="val 99795"/>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Oval 70">
              <a:extLst>
                <a:ext uri="{FF2B5EF4-FFF2-40B4-BE49-F238E27FC236}">
                  <a16:creationId xmlns:a16="http://schemas.microsoft.com/office/drawing/2014/main" id="{47E6F507-29DF-7240-9F79-A0A06EE848A1}"/>
                </a:ext>
              </a:extLst>
            </p:cNvPr>
            <p:cNvSpPr/>
            <p:nvPr/>
          </p:nvSpPr>
          <p:spPr bwMode="auto">
            <a:xfrm>
              <a:off x="10714262" y="7384836"/>
              <a:ext cx="563456" cy="563456"/>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659EF817-FE25-5C45-A299-6FC83C57664C}"/>
              </a:ext>
            </a:extLst>
          </p:cNvPr>
          <p:cNvGrpSpPr/>
          <p:nvPr/>
        </p:nvGrpSpPr>
        <p:grpSpPr>
          <a:xfrm>
            <a:off x="623084" y="2757320"/>
            <a:ext cx="563456" cy="563456"/>
            <a:chOff x="1809444" y="8136023"/>
            <a:chExt cx="563456" cy="563456"/>
          </a:xfrm>
        </p:grpSpPr>
        <p:grpSp>
          <p:nvGrpSpPr>
            <p:cNvPr id="42" name="Group 41">
              <a:extLst>
                <a:ext uri="{FF2B5EF4-FFF2-40B4-BE49-F238E27FC236}">
                  <a16:creationId xmlns:a16="http://schemas.microsoft.com/office/drawing/2014/main" id="{73470BBD-B000-1445-815E-2C9FE2C4E043}"/>
                </a:ext>
              </a:extLst>
            </p:cNvPr>
            <p:cNvGrpSpPr/>
            <p:nvPr/>
          </p:nvGrpSpPr>
          <p:grpSpPr>
            <a:xfrm>
              <a:off x="1948725" y="8240816"/>
              <a:ext cx="284893" cy="268138"/>
              <a:chOff x="2202934" y="1701906"/>
              <a:chExt cx="95690" cy="90062"/>
            </a:xfrm>
          </p:grpSpPr>
          <p:sp>
            <p:nvSpPr>
              <p:cNvPr id="43" name="Freeform 14">
                <a:extLst>
                  <a:ext uri="{FF2B5EF4-FFF2-40B4-BE49-F238E27FC236}">
                    <a16:creationId xmlns:a16="http://schemas.microsoft.com/office/drawing/2014/main" id="{50113A1B-1DB2-2E4F-B1B3-65E7A7186A12}"/>
                  </a:ext>
                </a:extLst>
              </p:cNvPr>
              <p:cNvSpPr>
                <a:spLocks/>
              </p:cNvSpPr>
              <p:nvPr/>
            </p:nvSpPr>
            <p:spPr bwMode="auto">
              <a:xfrm>
                <a:off x="2202934" y="1701906"/>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4" name="Line 15">
                <a:extLst>
                  <a:ext uri="{FF2B5EF4-FFF2-40B4-BE49-F238E27FC236}">
                    <a16:creationId xmlns:a16="http://schemas.microsoft.com/office/drawing/2014/main" id="{E8FFF8D6-4280-9A4E-B69F-0E173DCA7D7B}"/>
                  </a:ext>
                </a:extLst>
              </p:cNvPr>
              <p:cNvSpPr>
                <a:spLocks noChangeShapeType="1"/>
              </p:cNvSpPr>
              <p:nvPr/>
            </p:nvSpPr>
            <p:spPr bwMode="auto">
              <a:xfrm>
                <a:off x="2253117" y="1755381"/>
                <a:ext cx="0" cy="36587"/>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5" name="Oval 74">
              <a:extLst>
                <a:ext uri="{FF2B5EF4-FFF2-40B4-BE49-F238E27FC236}">
                  <a16:creationId xmlns:a16="http://schemas.microsoft.com/office/drawing/2014/main" id="{049358D3-F92C-EC40-9412-27A2235FC73B}"/>
                </a:ext>
              </a:extLst>
            </p:cNvPr>
            <p:cNvSpPr/>
            <p:nvPr/>
          </p:nvSpPr>
          <p:spPr bwMode="auto">
            <a:xfrm>
              <a:off x="1809444" y="8136023"/>
              <a:ext cx="563456" cy="563456"/>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8" name="globe_4">
            <a:extLst>
              <a:ext uri="{FF2B5EF4-FFF2-40B4-BE49-F238E27FC236}">
                <a16:creationId xmlns:a16="http://schemas.microsoft.com/office/drawing/2014/main" id="{71DA8CFE-B030-47CE-AC51-2DF344028D0B}"/>
              </a:ext>
            </a:extLst>
          </p:cNvPr>
          <p:cNvSpPr>
            <a:spLocks noChangeAspect="1" noEditPoints="1"/>
          </p:cNvSpPr>
          <p:nvPr/>
        </p:nvSpPr>
        <p:spPr bwMode="auto">
          <a:xfrm>
            <a:off x="607004" y="3747826"/>
            <a:ext cx="559947" cy="566977"/>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9" name="Rectangle 37">
            <a:extLst>
              <a:ext uri="{FF2B5EF4-FFF2-40B4-BE49-F238E27FC236}">
                <a16:creationId xmlns:a16="http://schemas.microsoft.com/office/drawing/2014/main" id="{29F1E30B-CB37-4B97-BFC4-D6ADD75990CF}"/>
              </a:ext>
            </a:extLst>
          </p:cNvPr>
          <p:cNvSpPr>
            <a:spLocks noChangeArrowheads="1"/>
          </p:cNvSpPr>
          <p:nvPr/>
        </p:nvSpPr>
        <p:spPr bwMode="auto">
          <a:xfrm>
            <a:off x="439366" y="5563929"/>
            <a:ext cx="10774066" cy="914400"/>
          </a:xfrm>
          <a:prstGeom prst="homePlate">
            <a:avLst/>
          </a:prstGeom>
          <a:solidFill>
            <a:schemeClr val="tx2"/>
          </a:solidFill>
          <a:ln>
            <a:noFill/>
          </a:ln>
          <a:extLst/>
        </p:spPr>
        <p:txBody>
          <a:bodyPr vert="horz" wrap="none" lIns="914400" tIns="91440" rIns="91440" bIns="91440" numCol="1"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Segoe UI Semilight"/>
                <a:ea typeface="+mn-ea"/>
                <a:cs typeface="+mn-cs"/>
              </a:rPr>
              <a:t>Evolved the P-Seller program to closely align to Co-Sell</a:t>
            </a:r>
          </a:p>
        </p:txBody>
      </p:sp>
      <p:grpSp>
        <p:nvGrpSpPr>
          <p:cNvPr id="40" name="Group 39">
            <a:extLst>
              <a:ext uri="{FF2B5EF4-FFF2-40B4-BE49-F238E27FC236}">
                <a16:creationId xmlns:a16="http://schemas.microsoft.com/office/drawing/2014/main" id="{2FF69FF4-F7A6-4C1C-9FE0-CD8898D5FFB3}"/>
              </a:ext>
            </a:extLst>
          </p:cNvPr>
          <p:cNvGrpSpPr/>
          <p:nvPr/>
        </p:nvGrpSpPr>
        <p:grpSpPr>
          <a:xfrm>
            <a:off x="598285" y="5739401"/>
            <a:ext cx="563456" cy="563456"/>
            <a:chOff x="7602132" y="7219527"/>
            <a:chExt cx="563456" cy="563456"/>
          </a:xfrm>
        </p:grpSpPr>
        <p:grpSp>
          <p:nvGrpSpPr>
            <p:cNvPr id="41" name="Group 40">
              <a:extLst>
                <a:ext uri="{FF2B5EF4-FFF2-40B4-BE49-F238E27FC236}">
                  <a16:creationId xmlns:a16="http://schemas.microsoft.com/office/drawing/2014/main" id="{CEE90239-9222-48B3-B284-A524FE6C7405}"/>
                </a:ext>
              </a:extLst>
            </p:cNvPr>
            <p:cNvGrpSpPr/>
            <p:nvPr/>
          </p:nvGrpSpPr>
          <p:grpSpPr>
            <a:xfrm>
              <a:off x="7780825" y="7318369"/>
              <a:ext cx="206069" cy="365771"/>
              <a:chOff x="2296629" y="5773055"/>
              <a:chExt cx="156090" cy="277059"/>
            </a:xfrm>
          </p:grpSpPr>
          <p:sp>
            <p:nvSpPr>
              <p:cNvPr id="46" name="Freeform 7">
                <a:extLst>
                  <a:ext uri="{FF2B5EF4-FFF2-40B4-BE49-F238E27FC236}">
                    <a16:creationId xmlns:a16="http://schemas.microsoft.com/office/drawing/2014/main" id="{7B985611-5CFF-4225-A2E7-DC8C9BDDA5AF}"/>
                  </a:ext>
                </a:extLst>
              </p:cNvPr>
              <p:cNvSpPr>
                <a:spLocks/>
              </p:cNvSpPr>
              <p:nvPr/>
            </p:nvSpPr>
            <p:spPr bwMode="auto">
              <a:xfrm>
                <a:off x="2296629" y="5827686"/>
                <a:ext cx="156090" cy="167796"/>
              </a:xfrm>
              <a:custGeom>
                <a:avLst/>
                <a:gdLst>
                  <a:gd name="T0" fmla="*/ 0 w 29"/>
                  <a:gd name="T1" fmla="*/ 31 h 31"/>
                  <a:gd name="T2" fmla="*/ 21 w 29"/>
                  <a:gd name="T3" fmla="*/ 31 h 31"/>
                  <a:gd name="T4" fmla="*/ 29 w 29"/>
                  <a:gd name="T5" fmla="*/ 23 h 31"/>
                  <a:gd name="T6" fmla="*/ 21 w 29"/>
                  <a:gd name="T7" fmla="*/ 16 h 31"/>
                  <a:gd name="T8" fmla="*/ 8 w 29"/>
                  <a:gd name="T9" fmla="*/ 15 h 31"/>
                  <a:gd name="T10" fmla="*/ 0 w 29"/>
                  <a:gd name="T11" fmla="*/ 8 h 31"/>
                  <a:gd name="T12" fmla="*/ 8 w 29"/>
                  <a:gd name="T13" fmla="*/ 0 h 31"/>
                  <a:gd name="T14" fmla="*/ 29 w 2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1">
                    <a:moveTo>
                      <a:pt x="0" y="31"/>
                    </a:moveTo>
                    <a:cubicBezTo>
                      <a:pt x="21" y="31"/>
                      <a:pt x="21" y="31"/>
                      <a:pt x="21" y="31"/>
                    </a:cubicBezTo>
                    <a:cubicBezTo>
                      <a:pt x="26" y="31"/>
                      <a:pt x="29" y="28"/>
                      <a:pt x="29" y="23"/>
                    </a:cubicBezTo>
                    <a:cubicBezTo>
                      <a:pt x="29" y="19"/>
                      <a:pt x="26" y="16"/>
                      <a:pt x="21" y="16"/>
                    </a:cubicBezTo>
                    <a:cubicBezTo>
                      <a:pt x="8" y="15"/>
                      <a:pt x="8" y="15"/>
                      <a:pt x="8" y="15"/>
                    </a:cubicBezTo>
                    <a:cubicBezTo>
                      <a:pt x="4" y="15"/>
                      <a:pt x="0" y="12"/>
                      <a:pt x="0" y="8"/>
                    </a:cubicBezTo>
                    <a:cubicBezTo>
                      <a:pt x="0" y="4"/>
                      <a:pt x="4" y="0"/>
                      <a:pt x="8" y="0"/>
                    </a:cubicBezTo>
                    <a:cubicBezTo>
                      <a:pt x="29" y="0"/>
                      <a:pt x="29" y="0"/>
                      <a:pt x="29"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8">
                <a:extLst>
                  <a:ext uri="{FF2B5EF4-FFF2-40B4-BE49-F238E27FC236}">
                    <a16:creationId xmlns:a16="http://schemas.microsoft.com/office/drawing/2014/main" id="{7DEB415E-580D-4E33-93E0-49A02F4769CF}"/>
                  </a:ext>
                </a:extLst>
              </p:cNvPr>
              <p:cNvSpPr>
                <a:spLocks/>
              </p:cNvSpPr>
              <p:nvPr/>
            </p:nvSpPr>
            <p:spPr bwMode="auto">
              <a:xfrm>
                <a:off x="2378576" y="5773055"/>
                <a:ext cx="0" cy="277059"/>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45" name="Oval 44">
              <a:extLst>
                <a:ext uri="{FF2B5EF4-FFF2-40B4-BE49-F238E27FC236}">
                  <a16:creationId xmlns:a16="http://schemas.microsoft.com/office/drawing/2014/main" id="{9E7234FA-CE66-41EE-9825-6BB6E1324C61}"/>
                </a:ext>
              </a:extLst>
            </p:cNvPr>
            <p:cNvSpPr/>
            <p:nvPr/>
          </p:nvSpPr>
          <p:spPr bwMode="auto">
            <a:xfrm>
              <a:off x="7602132" y="7219527"/>
              <a:ext cx="563456" cy="563456"/>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245060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P spid="34" grpId="0" animBg="1"/>
      <p:bldP spid="28"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3646FA6-7DF4-4C3E-B0E1-17A9FB87E2BB}"/>
              </a:ext>
            </a:extLst>
          </p:cNvPr>
          <p:cNvSpPr/>
          <p:nvPr/>
        </p:nvSpPr>
        <p:spPr bwMode="auto">
          <a:xfrm>
            <a:off x="9288558" y="487"/>
            <a:ext cx="2902578" cy="6857027"/>
          </a:xfrm>
          <a:prstGeom prst="rect">
            <a:avLst/>
          </a:prstGeom>
          <a:solidFill>
            <a:srgbClr val="EEF0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A447E65E-ADA9-4F45-A8D1-0ED5BD0937E1}"/>
              </a:ext>
            </a:extLst>
          </p:cNvPr>
          <p:cNvSpPr>
            <a:spLocks noGrp="1"/>
          </p:cNvSpPr>
          <p:nvPr>
            <p:ph type="title"/>
          </p:nvPr>
        </p:nvSpPr>
        <p:spPr>
          <a:xfrm>
            <a:off x="581489" y="468372"/>
            <a:ext cx="10255211" cy="389227"/>
          </a:xfrm>
        </p:spPr>
        <p:txBody>
          <a:bodyPr/>
          <a:lstStyle/>
          <a:p>
            <a:r>
              <a:rPr lang="en-US"/>
              <a:t>Co-Sell partner solutions</a:t>
            </a:r>
          </a:p>
        </p:txBody>
      </p:sp>
      <p:sp>
        <p:nvSpPr>
          <p:cNvPr id="6" name="TextBox 5">
            <a:extLst>
              <a:ext uri="{FF2B5EF4-FFF2-40B4-BE49-F238E27FC236}">
                <a16:creationId xmlns:a16="http://schemas.microsoft.com/office/drawing/2014/main" id="{09BCF96B-64E2-45EF-971D-AD7536D2662D}"/>
              </a:ext>
            </a:extLst>
          </p:cNvPr>
          <p:cNvSpPr txBox="1"/>
          <p:nvPr/>
        </p:nvSpPr>
        <p:spPr>
          <a:xfrm>
            <a:off x="6810643" y="3397796"/>
            <a:ext cx="2173503" cy="830983"/>
          </a:xfrm>
          <a:prstGeom prst="rect">
            <a:avLst/>
          </a:prstGeom>
          <a:noFill/>
        </p:spPr>
        <p:txBody>
          <a:bodyPr wrap="square" lIns="91427" tIns="45713" rIns="91427" bIns="45713" rtlCol="0">
            <a:spAutoFit/>
          </a:bodyPr>
          <a:lstStyle/>
          <a:p>
            <a:pPr algn="ctr" defTabSz="914225">
              <a:spcAft>
                <a:spcPts val="600"/>
              </a:spcAft>
              <a:defRPr/>
            </a:pPr>
            <a:r>
              <a:rPr lang="en-US" sz="1600" b="1" dirty="0">
                <a:gradFill>
                  <a:gsLst>
                    <a:gs pos="0">
                      <a:srgbClr val="00BCF2"/>
                    </a:gs>
                    <a:gs pos="100000">
                      <a:srgbClr val="00BCF2"/>
                    </a:gs>
                  </a:gsLst>
                  <a:lin ang="5400000" scaled="0"/>
                </a:gradFill>
                <a:latin typeface="Segoe UI" panose="020B0502040204020203" pitchFamily="34" charset="0"/>
                <a:cs typeface="Segoe UI" panose="020B0502040204020203" pitchFamily="34" charset="0"/>
              </a:rPr>
              <a:t>Locally prioritized for proactive Co-Sell engagement</a:t>
            </a:r>
          </a:p>
        </p:txBody>
      </p:sp>
      <p:cxnSp>
        <p:nvCxnSpPr>
          <p:cNvPr id="280" name="Straight Arrow Connector 279">
            <a:extLst>
              <a:ext uri="{FF2B5EF4-FFF2-40B4-BE49-F238E27FC236}">
                <a16:creationId xmlns:a16="http://schemas.microsoft.com/office/drawing/2014/main" id="{0D186E8D-DE8E-4521-902D-9739EF4666FC}"/>
              </a:ext>
            </a:extLst>
          </p:cNvPr>
          <p:cNvCxnSpPr>
            <a:cxnSpLocks/>
          </p:cNvCxnSpPr>
          <p:nvPr/>
        </p:nvCxnSpPr>
        <p:spPr>
          <a:xfrm>
            <a:off x="8975098" y="3761169"/>
            <a:ext cx="298857" cy="0"/>
          </a:xfrm>
          <a:prstGeom prst="straightConnector1">
            <a:avLst/>
          </a:prstGeom>
          <a:ln w="127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1" name="Straight Arrow Connector 420">
            <a:extLst>
              <a:ext uri="{FF2B5EF4-FFF2-40B4-BE49-F238E27FC236}">
                <a16:creationId xmlns:a16="http://schemas.microsoft.com/office/drawing/2014/main" id="{0D186E8D-DE8E-4521-902D-9739EF4666FC}"/>
              </a:ext>
            </a:extLst>
          </p:cNvPr>
          <p:cNvCxnSpPr>
            <a:cxnSpLocks/>
          </p:cNvCxnSpPr>
          <p:nvPr/>
        </p:nvCxnSpPr>
        <p:spPr>
          <a:xfrm>
            <a:off x="6525025" y="3761169"/>
            <a:ext cx="248524" cy="0"/>
          </a:xfrm>
          <a:prstGeom prst="straightConnector1">
            <a:avLst/>
          </a:prstGeom>
          <a:ln w="127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23A90E-AF31-4D6E-B7ED-99EB1BA9138F}"/>
              </a:ext>
            </a:extLst>
          </p:cNvPr>
          <p:cNvGrpSpPr/>
          <p:nvPr/>
        </p:nvGrpSpPr>
        <p:grpSpPr>
          <a:xfrm>
            <a:off x="581489" y="1596854"/>
            <a:ext cx="5962452" cy="3789647"/>
            <a:chOff x="593148" y="1628377"/>
            <a:chExt cx="6082012" cy="3865637"/>
          </a:xfrm>
        </p:grpSpPr>
        <p:sp>
          <p:nvSpPr>
            <p:cNvPr id="4" name="TextBox 3">
              <a:extLst>
                <a:ext uri="{FF2B5EF4-FFF2-40B4-BE49-F238E27FC236}">
                  <a16:creationId xmlns:a16="http://schemas.microsoft.com/office/drawing/2014/main" id="{A8CE7EBC-6D49-4E0C-A109-F639A4F009BC}"/>
                </a:ext>
              </a:extLst>
            </p:cNvPr>
            <p:cNvSpPr txBox="1"/>
            <p:nvPr/>
          </p:nvSpPr>
          <p:spPr>
            <a:xfrm>
              <a:off x="615006" y="1628377"/>
              <a:ext cx="6060154" cy="350330"/>
            </a:xfrm>
            <a:prstGeom prst="rect">
              <a:avLst/>
            </a:prstGeom>
            <a:noFill/>
          </p:spPr>
          <p:txBody>
            <a:bodyPr wrap="square" lIns="0" tIns="45713" rIns="91427" bIns="45713" rtlCol="0">
              <a:spAutoFit/>
            </a:bodyPr>
            <a:lstStyle/>
            <a:p>
              <a:pPr defTabSz="914225">
                <a:spcAft>
                  <a:spcPts val="600"/>
                </a:spcAft>
                <a:defRPr/>
              </a:pPr>
              <a:r>
                <a:rPr lang="en-US" sz="1600" b="1" dirty="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Co-Sell Ready</a:t>
              </a:r>
            </a:p>
          </p:txBody>
        </p:sp>
        <p:sp>
          <p:nvSpPr>
            <p:cNvPr id="5" name="TextBox 4">
              <a:extLst>
                <a:ext uri="{FF2B5EF4-FFF2-40B4-BE49-F238E27FC236}">
                  <a16:creationId xmlns:a16="http://schemas.microsoft.com/office/drawing/2014/main" id="{AB517B00-14D2-4E83-A25E-949694031DF2}"/>
                </a:ext>
              </a:extLst>
            </p:cNvPr>
            <p:cNvSpPr txBox="1"/>
            <p:nvPr/>
          </p:nvSpPr>
          <p:spPr>
            <a:xfrm>
              <a:off x="1925643" y="2068468"/>
              <a:ext cx="1694523" cy="286306"/>
            </a:xfrm>
            <a:prstGeom prst="rect">
              <a:avLst/>
            </a:prstGeom>
            <a:noFill/>
          </p:spPr>
          <p:txBody>
            <a:bodyPr wrap="square" lIns="91427" tIns="45713" rIns="91427" bIns="45713" rtlCol="0">
              <a:spAutoFit/>
            </a:bodyPr>
            <a:lstStyle/>
            <a:p>
              <a:pPr defTabSz="914225">
                <a:spcAft>
                  <a:spcPts val="600"/>
                </a:spcAft>
                <a:defRPr/>
              </a:pPr>
              <a:r>
                <a:rPr lang="en-US" sz="1200" b="1" dirty="0">
                  <a:gradFill>
                    <a:gsLst>
                      <a:gs pos="0">
                        <a:srgbClr val="002050"/>
                      </a:gs>
                      <a:gs pos="100000">
                        <a:srgbClr val="002050"/>
                      </a:gs>
                    </a:gsLst>
                    <a:lin ang="5400000" scaled="1"/>
                  </a:gradFill>
                  <a:latin typeface="Segoe UI" panose="020B0502040204020203" pitchFamily="34" charset="0"/>
                  <a:cs typeface="Segoe UI" panose="020B0502040204020203" pitchFamily="34" charset="0"/>
                </a:rPr>
                <a:t>IP Co-Sell Ready</a:t>
              </a:r>
            </a:p>
          </p:txBody>
        </p:sp>
        <p:sp>
          <p:nvSpPr>
            <p:cNvPr id="14" name="Rectangle 13"/>
            <p:cNvSpPr/>
            <p:nvPr/>
          </p:nvSpPr>
          <p:spPr bwMode="auto">
            <a:xfrm>
              <a:off x="593148" y="2059682"/>
              <a:ext cx="5659725" cy="3434332"/>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1" name="Group 180">
              <a:extLst>
                <a:ext uri="{FF2B5EF4-FFF2-40B4-BE49-F238E27FC236}">
                  <a16:creationId xmlns:a16="http://schemas.microsoft.com/office/drawing/2014/main" id="{2D87191A-5BA0-4751-B74B-A02F99AC2999}"/>
                </a:ext>
              </a:extLst>
            </p:cNvPr>
            <p:cNvGrpSpPr/>
            <p:nvPr/>
          </p:nvGrpSpPr>
          <p:grpSpPr>
            <a:xfrm>
              <a:off x="879643" y="2472522"/>
              <a:ext cx="360797" cy="306922"/>
              <a:chOff x="2107244" y="1575258"/>
              <a:chExt cx="310993" cy="264555"/>
            </a:xfrm>
            <a:noFill/>
          </p:grpSpPr>
          <p:grpSp>
            <p:nvGrpSpPr>
              <p:cNvPr id="270" name="Group 269">
                <a:extLst>
                  <a:ext uri="{FF2B5EF4-FFF2-40B4-BE49-F238E27FC236}">
                    <a16:creationId xmlns:a16="http://schemas.microsoft.com/office/drawing/2014/main" id="{509A2C07-5E51-49C3-B018-2514B274F6B2}"/>
                  </a:ext>
                </a:extLst>
              </p:cNvPr>
              <p:cNvGrpSpPr/>
              <p:nvPr/>
            </p:nvGrpSpPr>
            <p:grpSpPr>
              <a:xfrm>
                <a:off x="2107244" y="1575258"/>
                <a:ext cx="310993" cy="264555"/>
                <a:chOff x="2107244" y="1575258"/>
                <a:chExt cx="310993" cy="264555"/>
              </a:xfrm>
              <a:grpFill/>
            </p:grpSpPr>
            <p:sp>
              <p:nvSpPr>
                <p:cNvPr id="283" name="Rectangle 9">
                  <a:extLst>
                    <a:ext uri="{FF2B5EF4-FFF2-40B4-BE49-F238E27FC236}">
                      <a16:creationId xmlns:a16="http://schemas.microsoft.com/office/drawing/2014/main" id="{56EA33F7-973D-4B5A-AEF6-375EF967495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84" name="Line 10">
                  <a:extLst>
                    <a:ext uri="{FF2B5EF4-FFF2-40B4-BE49-F238E27FC236}">
                      <a16:creationId xmlns:a16="http://schemas.microsoft.com/office/drawing/2014/main" id="{BECF8079-C439-4727-945B-BC42FE1134C9}"/>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71" name="Group 270">
                <a:extLst>
                  <a:ext uri="{FF2B5EF4-FFF2-40B4-BE49-F238E27FC236}">
                    <a16:creationId xmlns:a16="http://schemas.microsoft.com/office/drawing/2014/main" id="{CBBD22DD-4965-4E51-9CDF-7496EC6A89A2}"/>
                  </a:ext>
                </a:extLst>
              </p:cNvPr>
              <p:cNvGrpSpPr/>
              <p:nvPr/>
            </p:nvGrpSpPr>
            <p:grpSpPr>
              <a:xfrm>
                <a:off x="2287367" y="1599181"/>
                <a:ext cx="95690" cy="23923"/>
                <a:chOff x="2287367" y="1599181"/>
                <a:chExt cx="95690" cy="23923"/>
              </a:xfrm>
              <a:grpFill/>
            </p:grpSpPr>
            <p:sp>
              <p:nvSpPr>
                <p:cNvPr id="279" name="Oval 11">
                  <a:extLst>
                    <a:ext uri="{FF2B5EF4-FFF2-40B4-BE49-F238E27FC236}">
                      <a16:creationId xmlns:a16="http://schemas.microsoft.com/office/drawing/2014/main" id="{02AACB8C-9B0F-4677-B567-78B05B1F7E94}"/>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81" name="Oval 12">
                  <a:extLst>
                    <a:ext uri="{FF2B5EF4-FFF2-40B4-BE49-F238E27FC236}">
                      <a16:creationId xmlns:a16="http://schemas.microsoft.com/office/drawing/2014/main" id="{C2996CAE-7155-4BC0-8344-01FA2B8B1FBF}"/>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82" name="Oval 13">
                  <a:extLst>
                    <a:ext uri="{FF2B5EF4-FFF2-40B4-BE49-F238E27FC236}">
                      <a16:creationId xmlns:a16="http://schemas.microsoft.com/office/drawing/2014/main" id="{86E6D8DA-2D5F-4FBD-9054-C93169257FB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72" name="Group 271">
                <a:extLst>
                  <a:ext uri="{FF2B5EF4-FFF2-40B4-BE49-F238E27FC236}">
                    <a16:creationId xmlns:a16="http://schemas.microsoft.com/office/drawing/2014/main" id="{193C77E2-C89E-4B5E-8382-D80F9E3FAC74}"/>
                  </a:ext>
                </a:extLst>
              </p:cNvPr>
              <p:cNvGrpSpPr/>
              <p:nvPr/>
            </p:nvGrpSpPr>
            <p:grpSpPr>
              <a:xfrm>
                <a:off x="2202934" y="1701907"/>
                <a:ext cx="95690" cy="90061"/>
                <a:chOff x="2202934" y="1701907"/>
                <a:chExt cx="95690" cy="90061"/>
              </a:xfrm>
              <a:grpFill/>
            </p:grpSpPr>
            <p:sp>
              <p:nvSpPr>
                <p:cNvPr id="273" name="Freeform 14">
                  <a:extLst>
                    <a:ext uri="{FF2B5EF4-FFF2-40B4-BE49-F238E27FC236}">
                      <a16:creationId xmlns:a16="http://schemas.microsoft.com/office/drawing/2014/main" id="{C4C52534-92B3-4204-B82A-643FE4BB6F6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74" name="Line 15">
                  <a:extLst>
                    <a:ext uri="{FF2B5EF4-FFF2-40B4-BE49-F238E27FC236}">
                      <a16:creationId xmlns:a16="http://schemas.microsoft.com/office/drawing/2014/main" id="{B7A05878-8700-4F68-A819-0050914DB067}"/>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182" name="Group 181">
              <a:extLst>
                <a:ext uri="{FF2B5EF4-FFF2-40B4-BE49-F238E27FC236}">
                  <a16:creationId xmlns:a16="http://schemas.microsoft.com/office/drawing/2014/main" id="{B8796FBC-C671-4330-8FDE-EACEF42B9053}"/>
                </a:ext>
              </a:extLst>
            </p:cNvPr>
            <p:cNvGrpSpPr/>
            <p:nvPr/>
          </p:nvGrpSpPr>
          <p:grpSpPr>
            <a:xfrm>
              <a:off x="1455999" y="2472522"/>
              <a:ext cx="360797" cy="306922"/>
              <a:chOff x="2107244" y="1575258"/>
              <a:chExt cx="310993" cy="264555"/>
            </a:xfrm>
            <a:noFill/>
          </p:grpSpPr>
          <p:grpSp>
            <p:nvGrpSpPr>
              <p:cNvPr id="260" name="Group 259">
                <a:extLst>
                  <a:ext uri="{FF2B5EF4-FFF2-40B4-BE49-F238E27FC236}">
                    <a16:creationId xmlns:a16="http://schemas.microsoft.com/office/drawing/2014/main" id="{DA4EAA3B-1AB2-44C3-B51A-AF7E899654C1}"/>
                  </a:ext>
                </a:extLst>
              </p:cNvPr>
              <p:cNvGrpSpPr/>
              <p:nvPr/>
            </p:nvGrpSpPr>
            <p:grpSpPr>
              <a:xfrm>
                <a:off x="2107244" y="1575258"/>
                <a:ext cx="310993" cy="264555"/>
                <a:chOff x="2107244" y="1575258"/>
                <a:chExt cx="310993" cy="264555"/>
              </a:xfrm>
              <a:grpFill/>
            </p:grpSpPr>
            <p:sp>
              <p:nvSpPr>
                <p:cNvPr id="268" name="Rectangle 9">
                  <a:extLst>
                    <a:ext uri="{FF2B5EF4-FFF2-40B4-BE49-F238E27FC236}">
                      <a16:creationId xmlns:a16="http://schemas.microsoft.com/office/drawing/2014/main" id="{9B8AE59F-9E5D-4FE1-9912-81BE9E147413}"/>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69" name="Line 10">
                  <a:extLst>
                    <a:ext uri="{FF2B5EF4-FFF2-40B4-BE49-F238E27FC236}">
                      <a16:creationId xmlns:a16="http://schemas.microsoft.com/office/drawing/2014/main" id="{7311F0F0-3996-4E65-AA2A-2A3E843938F3}"/>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61" name="Group 260">
                <a:extLst>
                  <a:ext uri="{FF2B5EF4-FFF2-40B4-BE49-F238E27FC236}">
                    <a16:creationId xmlns:a16="http://schemas.microsoft.com/office/drawing/2014/main" id="{BC280B52-E8D3-49CF-87D5-6FFC109AF483}"/>
                  </a:ext>
                </a:extLst>
              </p:cNvPr>
              <p:cNvGrpSpPr/>
              <p:nvPr/>
            </p:nvGrpSpPr>
            <p:grpSpPr>
              <a:xfrm>
                <a:off x="2287367" y="1599181"/>
                <a:ext cx="95690" cy="23923"/>
                <a:chOff x="2287367" y="1599181"/>
                <a:chExt cx="95690" cy="23923"/>
              </a:xfrm>
              <a:grpFill/>
            </p:grpSpPr>
            <p:sp>
              <p:nvSpPr>
                <p:cNvPr id="265" name="Oval 11">
                  <a:extLst>
                    <a:ext uri="{FF2B5EF4-FFF2-40B4-BE49-F238E27FC236}">
                      <a16:creationId xmlns:a16="http://schemas.microsoft.com/office/drawing/2014/main" id="{C31B247E-1C62-433F-9EF7-9852F9D8E12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66" name="Oval 12">
                  <a:extLst>
                    <a:ext uri="{FF2B5EF4-FFF2-40B4-BE49-F238E27FC236}">
                      <a16:creationId xmlns:a16="http://schemas.microsoft.com/office/drawing/2014/main" id="{622DEF15-37E6-493B-B71E-86FD24597979}"/>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67" name="Oval 13">
                  <a:extLst>
                    <a:ext uri="{FF2B5EF4-FFF2-40B4-BE49-F238E27FC236}">
                      <a16:creationId xmlns:a16="http://schemas.microsoft.com/office/drawing/2014/main" id="{6F6FBFFE-2DA8-4522-BD19-9769F6664C3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62" name="Group 261">
                <a:extLst>
                  <a:ext uri="{FF2B5EF4-FFF2-40B4-BE49-F238E27FC236}">
                    <a16:creationId xmlns:a16="http://schemas.microsoft.com/office/drawing/2014/main" id="{72E55387-FC02-444B-88A7-C8A8C8837D2A}"/>
                  </a:ext>
                </a:extLst>
              </p:cNvPr>
              <p:cNvGrpSpPr/>
              <p:nvPr/>
            </p:nvGrpSpPr>
            <p:grpSpPr>
              <a:xfrm>
                <a:off x="2202934" y="1701907"/>
                <a:ext cx="95690" cy="90061"/>
                <a:chOff x="2202934" y="1701907"/>
                <a:chExt cx="95690" cy="90061"/>
              </a:xfrm>
              <a:grpFill/>
            </p:grpSpPr>
            <p:sp>
              <p:nvSpPr>
                <p:cNvPr id="263" name="Freeform 14">
                  <a:extLst>
                    <a:ext uri="{FF2B5EF4-FFF2-40B4-BE49-F238E27FC236}">
                      <a16:creationId xmlns:a16="http://schemas.microsoft.com/office/drawing/2014/main" id="{D542866D-C5ED-4776-8AB8-0D59BD526786}"/>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64" name="Line 15">
                  <a:extLst>
                    <a:ext uri="{FF2B5EF4-FFF2-40B4-BE49-F238E27FC236}">
                      <a16:creationId xmlns:a16="http://schemas.microsoft.com/office/drawing/2014/main" id="{98DE8EF2-D347-4F05-BF12-C45E85B91BFF}"/>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183" name="Group 182">
              <a:extLst>
                <a:ext uri="{FF2B5EF4-FFF2-40B4-BE49-F238E27FC236}">
                  <a16:creationId xmlns:a16="http://schemas.microsoft.com/office/drawing/2014/main" id="{E6DC1F7A-DA74-4EBD-BB7A-7FBEC7CF9C85}"/>
                </a:ext>
              </a:extLst>
            </p:cNvPr>
            <p:cNvGrpSpPr/>
            <p:nvPr/>
          </p:nvGrpSpPr>
          <p:grpSpPr>
            <a:xfrm>
              <a:off x="2032354" y="2472522"/>
              <a:ext cx="360797" cy="306922"/>
              <a:chOff x="2107244" y="1575258"/>
              <a:chExt cx="310993" cy="264555"/>
            </a:xfrm>
            <a:noFill/>
          </p:grpSpPr>
          <p:grpSp>
            <p:nvGrpSpPr>
              <p:cNvPr id="250" name="Group 249">
                <a:extLst>
                  <a:ext uri="{FF2B5EF4-FFF2-40B4-BE49-F238E27FC236}">
                    <a16:creationId xmlns:a16="http://schemas.microsoft.com/office/drawing/2014/main" id="{25B0B9FC-1B84-4F30-8D97-363B2FA5AD07}"/>
                  </a:ext>
                </a:extLst>
              </p:cNvPr>
              <p:cNvGrpSpPr/>
              <p:nvPr/>
            </p:nvGrpSpPr>
            <p:grpSpPr>
              <a:xfrm>
                <a:off x="2107244" y="1575258"/>
                <a:ext cx="310993" cy="264555"/>
                <a:chOff x="2107244" y="1575258"/>
                <a:chExt cx="310993" cy="264555"/>
              </a:xfrm>
              <a:grpFill/>
            </p:grpSpPr>
            <p:sp>
              <p:nvSpPr>
                <p:cNvPr id="258" name="Rectangle 9">
                  <a:extLst>
                    <a:ext uri="{FF2B5EF4-FFF2-40B4-BE49-F238E27FC236}">
                      <a16:creationId xmlns:a16="http://schemas.microsoft.com/office/drawing/2014/main" id="{C2B25C2E-BD33-4464-B6E3-4805C6C885F5}"/>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59" name="Line 10">
                  <a:extLst>
                    <a:ext uri="{FF2B5EF4-FFF2-40B4-BE49-F238E27FC236}">
                      <a16:creationId xmlns:a16="http://schemas.microsoft.com/office/drawing/2014/main" id="{444E3B93-7236-4E0A-82BD-29D7659994DD}"/>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51" name="Group 250">
                <a:extLst>
                  <a:ext uri="{FF2B5EF4-FFF2-40B4-BE49-F238E27FC236}">
                    <a16:creationId xmlns:a16="http://schemas.microsoft.com/office/drawing/2014/main" id="{C6501514-C0B6-4813-8F6B-FF33DD812D25}"/>
                  </a:ext>
                </a:extLst>
              </p:cNvPr>
              <p:cNvGrpSpPr/>
              <p:nvPr/>
            </p:nvGrpSpPr>
            <p:grpSpPr>
              <a:xfrm>
                <a:off x="2287367" y="1599181"/>
                <a:ext cx="95690" cy="23923"/>
                <a:chOff x="2287367" y="1599181"/>
                <a:chExt cx="95690" cy="23923"/>
              </a:xfrm>
              <a:grpFill/>
            </p:grpSpPr>
            <p:sp>
              <p:nvSpPr>
                <p:cNvPr id="255" name="Oval 11">
                  <a:extLst>
                    <a:ext uri="{FF2B5EF4-FFF2-40B4-BE49-F238E27FC236}">
                      <a16:creationId xmlns:a16="http://schemas.microsoft.com/office/drawing/2014/main" id="{2F041BB2-E477-404B-91B4-0838929806B7}"/>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56" name="Oval 12">
                  <a:extLst>
                    <a:ext uri="{FF2B5EF4-FFF2-40B4-BE49-F238E27FC236}">
                      <a16:creationId xmlns:a16="http://schemas.microsoft.com/office/drawing/2014/main" id="{60163D3B-96C6-4D21-B2DE-297CC0875ADF}"/>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57" name="Oval 13">
                  <a:extLst>
                    <a:ext uri="{FF2B5EF4-FFF2-40B4-BE49-F238E27FC236}">
                      <a16:creationId xmlns:a16="http://schemas.microsoft.com/office/drawing/2014/main" id="{3E2488EB-6AD2-45CA-805E-532453A0F4B8}"/>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52" name="Group 251">
                <a:extLst>
                  <a:ext uri="{FF2B5EF4-FFF2-40B4-BE49-F238E27FC236}">
                    <a16:creationId xmlns:a16="http://schemas.microsoft.com/office/drawing/2014/main" id="{DF782C6D-5DF9-4D85-B25A-7EB452A5C118}"/>
                  </a:ext>
                </a:extLst>
              </p:cNvPr>
              <p:cNvGrpSpPr/>
              <p:nvPr/>
            </p:nvGrpSpPr>
            <p:grpSpPr>
              <a:xfrm>
                <a:off x="2202934" y="1701907"/>
                <a:ext cx="95690" cy="90061"/>
                <a:chOff x="2202934" y="1701907"/>
                <a:chExt cx="95690" cy="90061"/>
              </a:xfrm>
              <a:grpFill/>
            </p:grpSpPr>
            <p:sp>
              <p:nvSpPr>
                <p:cNvPr id="253" name="Freeform 14">
                  <a:extLst>
                    <a:ext uri="{FF2B5EF4-FFF2-40B4-BE49-F238E27FC236}">
                      <a16:creationId xmlns:a16="http://schemas.microsoft.com/office/drawing/2014/main" id="{DAA17C18-030D-4A8B-A7BC-0BB4A3A45B59}"/>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54" name="Line 15">
                  <a:extLst>
                    <a:ext uri="{FF2B5EF4-FFF2-40B4-BE49-F238E27FC236}">
                      <a16:creationId xmlns:a16="http://schemas.microsoft.com/office/drawing/2014/main" id="{129F4ECD-DA64-43D6-8488-9B3D8EAE35E6}"/>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184" name="Group 183">
              <a:extLst>
                <a:ext uri="{FF2B5EF4-FFF2-40B4-BE49-F238E27FC236}">
                  <a16:creationId xmlns:a16="http://schemas.microsoft.com/office/drawing/2014/main" id="{4D119DF2-1DD0-496E-B0BB-8174B3D8E5A2}"/>
                </a:ext>
              </a:extLst>
            </p:cNvPr>
            <p:cNvGrpSpPr/>
            <p:nvPr/>
          </p:nvGrpSpPr>
          <p:grpSpPr>
            <a:xfrm>
              <a:off x="2608710" y="2472522"/>
              <a:ext cx="360797" cy="306922"/>
              <a:chOff x="2107244" y="1575258"/>
              <a:chExt cx="310993" cy="264555"/>
            </a:xfrm>
            <a:noFill/>
          </p:grpSpPr>
          <p:grpSp>
            <p:nvGrpSpPr>
              <p:cNvPr id="240" name="Group 239">
                <a:extLst>
                  <a:ext uri="{FF2B5EF4-FFF2-40B4-BE49-F238E27FC236}">
                    <a16:creationId xmlns:a16="http://schemas.microsoft.com/office/drawing/2014/main" id="{EAF66265-8597-414C-B29B-D10A445B136C}"/>
                  </a:ext>
                </a:extLst>
              </p:cNvPr>
              <p:cNvGrpSpPr/>
              <p:nvPr/>
            </p:nvGrpSpPr>
            <p:grpSpPr>
              <a:xfrm>
                <a:off x="2107244" y="1575258"/>
                <a:ext cx="310993" cy="264555"/>
                <a:chOff x="2107244" y="1575258"/>
                <a:chExt cx="310993" cy="264555"/>
              </a:xfrm>
              <a:grpFill/>
            </p:grpSpPr>
            <p:sp>
              <p:nvSpPr>
                <p:cNvPr id="248" name="Rectangle 9">
                  <a:extLst>
                    <a:ext uri="{FF2B5EF4-FFF2-40B4-BE49-F238E27FC236}">
                      <a16:creationId xmlns:a16="http://schemas.microsoft.com/office/drawing/2014/main" id="{E1E6417F-2654-4EC7-A5A9-83A2D2071AAA}"/>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49" name="Line 10">
                  <a:extLst>
                    <a:ext uri="{FF2B5EF4-FFF2-40B4-BE49-F238E27FC236}">
                      <a16:creationId xmlns:a16="http://schemas.microsoft.com/office/drawing/2014/main" id="{D245C436-875B-4C35-A60A-0FBAE671B0B6}"/>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41" name="Group 240">
                <a:extLst>
                  <a:ext uri="{FF2B5EF4-FFF2-40B4-BE49-F238E27FC236}">
                    <a16:creationId xmlns:a16="http://schemas.microsoft.com/office/drawing/2014/main" id="{DC6BE36A-3CFB-4417-89F1-70788A6C2C50}"/>
                  </a:ext>
                </a:extLst>
              </p:cNvPr>
              <p:cNvGrpSpPr/>
              <p:nvPr/>
            </p:nvGrpSpPr>
            <p:grpSpPr>
              <a:xfrm>
                <a:off x="2287367" y="1599181"/>
                <a:ext cx="95690" cy="23923"/>
                <a:chOff x="2287367" y="1599181"/>
                <a:chExt cx="95690" cy="23923"/>
              </a:xfrm>
              <a:grpFill/>
            </p:grpSpPr>
            <p:sp>
              <p:nvSpPr>
                <p:cNvPr id="245" name="Oval 11">
                  <a:extLst>
                    <a:ext uri="{FF2B5EF4-FFF2-40B4-BE49-F238E27FC236}">
                      <a16:creationId xmlns:a16="http://schemas.microsoft.com/office/drawing/2014/main" id="{A64850C0-8291-4C8F-AA18-6C37B6C8C0ED}"/>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46" name="Oval 12">
                  <a:extLst>
                    <a:ext uri="{FF2B5EF4-FFF2-40B4-BE49-F238E27FC236}">
                      <a16:creationId xmlns:a16="http://schemas.microsoft.com/office/drawing/2014/main" id="{87AD46F1-82D2-4A3E-8660-2E7C8A676338}"/>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47" name="Oval 13">
                  <a:extLst>
                    <a:ext uri="{FF2B5EF4-FFF2-40B4-BE49-F238E27FC236}">
                      <a16:creationId xmlns:a16="http://schemas.microsoft.com/office/drawing/2014/main" id="{A6B74292-B76C-4728-94EB-FC2E0364BB78}"/>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42" name="Group 241">
                <a:extLst>
                  <a:ext uri="{FF2B5EF4-FFF2-40B4-BE49-F238E27FC236}">
                    <a16:creationId xmlns:a16="http://schemas.microsoft.com/office/drawing/2014/main" id="{4C2C5DDF-3B06-4602-B545-FCC509A7E190}"/>
                  </a:ext>
                </a:extLst>
              </p:cNvPr>
              <p:cNvGrpSpPr/>
              <p:nvPr/>
            </p:nvGrpSpPr>
            <p:grpSpPr>
              <a:xfrm>
                <a:off x="2202934" y="1701907"/>
                <a:ext cx="95690" cy="90061"/>
                <a:chOff x="2202934" y="1701907"/>
                <a:chExt cx="95690" cy="90061"/>
              </a:xfrm>
              <a:grpFill/>
            </p:grpSpPr>
            <p:sp>
              <p:nvSpPr>
                <p:cNvPr id="243" name="Freeform 14">
                  <a:extLst>
                    <a:ext uri="{FF2B5EF4-FFF2-40B4-BE49-F238E27FC236}">
                      <a16:creationId xmlns:a16="http://schemas.microsoft.com/office/drawing/2014/main" id="{0FEACB49-7302-49AD-8BA3-D4EC6F29DE6D}"/>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44" name="Line 15">
                  <a:extLst>
                    <a:ext uri="{FF2B5EF4-FFF2-40B4-BE49-F238E27FC236}">
                      <a16:creationId xmlns:a16="http://schemas.microsoft.com/office/drawing/2014/main" id="{BD79E43A-718E-4CA9-ADD2-90C2EE75C963}"/>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185" name="Group 184">
              <a:extLst>
                <a:ext uri="{FF2B5EF4-FFF2-40B4-BE49-F238E27FC236}">
                  <a16:creationId xmlns:a16="http://schemas.microsoft.com/office/drawing/2014/main" id="{8E0A6E7C-C2E6-4511-A448-E2D609EBB3FF}"/>
                </a:ext>
              </a:extLst>
            </p:cNvPr>
            <p:cNvGrpSpPr/>
            <p:nvPr/>
          </p:nvGrpSpPr>
          <p:grpSpPr>
            <a:xfrm>
              <a:off x="3185064" y="2472522"/>
              <a:ext cx="360797" cy="306922"/>
              <a:chOff x="2107244" y="1575258"/>
              <a:chExt cx="310993" cy="264555"/>
            </a:xfrm>
            <a:noFill/>
          </p:grpSpPr>
          <p:grpSp>
            <p:nvGrpSpPr>
              <p:cNvPr id="230" name="Group 229">
                <a:extLst>
                  <a:ext uri="{FF2B5EF4-FFF2-40B4-BE49-F238E27FC236}">
                    <a16:creationId xmlns:a16="http://schemas.microsoft.com/office/drawing/2014/main" id="{5DE2F3E1-F53B-460F-A2E0-EE4954D39AA4}"/>
                  </a:ext>
                </a:extLst>
              </p:cNvPr>
              <p:cNvGrpSpPr/>
              <p:nvPr/>
            </p:nvGrpSpPr>
            <p:grpSpPr>
              <a:xfrm>
                <a:off x="2107244" y="1575258"/>
                <a:ext cx="310993" cy="264555"/>
                <a:chOff x="2107244" y="1575258"/>
                <a:chExt cx="310993" cy="264555"/>
              </a:xfrm>
              <a:grpFill/>
            </p:grpSpPr>
            <p:sp>
              <p:nvSpPr>
                <p:cNvPr id="238" name="Rectangle 9">
                  <a:extLst>
                    <a:ext uri="{FF2B5EF4-FFF2-40B4-BE49-F238E27FC236}">
                      <a16:creationId xmlns:a16="http://schemas.microsoft.com/office/drawing/2014/main" id="{D0EA36C8-4C21-46D5-B850-28AF2296E219}"/>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39" name="Line 10">
                  <a:extLst>
                    <a:ext uri="{FF2B5EF4-FFF2-40B4-BE49-F238E27FC236}">
                      <a16:creationId xmlns:a16="http://schemas.microsoft.com/office/drawing/2014/main" id="{CEF91B37-C57F-48CC-A49D-1901A2B8D347}"/>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31" name="Group 230">
                <a:extLst>
                  <a:ext uri="{FF2B5EF4-FFF2-40B4-BE49-F238E27FC236}">
                    <a16:creationId xmlns:a16="http://schemas.microsoft.com/office/drawing/2014/main" id="{9397E1FD-0CC7-49DE-A526-D3365E6DDBE7}"/>
                  </a:ext>
                </a:extLst>
              </p:cNvPr>
              <p:cNvGrpSpPr/>
              <p:nvPr/>
            </p:nvGrpSpPr>
            <p:grpSpPr>
              <a:xfrm>
                <a:off x="2287367" y="1599181"/>
                <a:ext cx="95690" cy="23923"/>
                <a:chOff x="2287367" y="1599181"/>
                <a:chExt cx="95690" cy="23923"/>
              </a:xfrm>
              <a:grpFill/>
            </p:grpSpPr>
            <p:sp>
              <p:nvSpPr>
                <p:cNvPr id="235" name="Oval 11">
                  <a:extLst>
                    <a:ext uri="{FF2B5EF4-FFF2-40B4-BE49-F238E27FC236}">
                      <a16:creationId xmlns:a16="http://schemas.microsoft.com/office/drawing/2014/main" id="{49A8EBA3-2EC1-4B07-904C-41505A52B2B3}"/>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36" name="Oval 12">
                  <a:extLst>
                    <a:ext uri="{FF2B5EF4-FFF2-40B4-BE49-F238E27FC236}">
                      <a16:creationId xmlns:a16="http://schemas.microsoft.com/office/drawing/2014/main" id="{15CD3D98-C1D0-4A8B-B19E-B22F435F989F}"/>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37" name="Oval 13">
                  <a:extLst>
                    <a:ext uri="{FF2B5EF4-FFF2-40B4-BE49-F238E27FC236}">
                      <a16:creationId xmlns:a16="http://schemas.microsoft.com/office/drawing/2014/main" id="{F3CBC249-02A4-4296-A46A-09E9DCEA6F12}"/>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32" name="Group 231">
                <a:extLst>
                  <a:ext uri="{FF2B5EF4-FFF2-40B4-BE49-F238E27FC236}">
                    <a16:creationId xmlns:a16="http://schemas.microsoft.com/office/drawing/2014/main" id="{AD0E13FB-8AFD-41C6-BDB8-99C66E99E83E}"/>
                  </a:ext>
                </a:extLst>
              </p:cNvPr>
              <p:cNvGrpSpPr/>
              <p:nvPr/>
            </p:nvGrpSpPr>
            <p:grpSpPr>
              <a:xfrm>
                <a:off x="2202934" y="1701907"/>
                <a:ext cx="95690" cy="90061"/>
                <a:chOff x="2202934" y="1701907"/>
                <a:chExt cx="95690" cy="90061"/>
              </a:xfrm>
              <a:grpFill/>
            </p:grpSpPr>
            <p:sp>
              <p:nvSpPr>
                <p:cNvPr id="233" name="Freeform 14">
                  <a:extLst>
                    <a:ext uri="{FF2B5EF4-FFF2-40B4-BE49-F238E27FC236}">
                      <a16:creationId xmlns:a16="http://schemas.microsoft.com/office/drawing/2014/main" id="{C83B2EA2-3A1D-44DA-B1A2-04D3C6A090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34" name="Line 15">
                  <a:extLst>
                    <a:ext uri="{FF2B5EF4-FFF2-40B4-BE49-F238E27FC236}">
                      <a16:creationId xmlns:a16="http://schemas.microsoft.com/office/drawing/2014/main" id="{06F52F71-3991-4AF4-A5AE-5FB558522A0F}"/>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186" name="Group 185">
              <a:extLst>
                <a:ext uri="{FF2B5EF4-FFF2-40B4-BE49-F238E27FC236}">
                  <a16:creationId xmlns:a16="http://schemas.microsoft.com/office/drawing/2014/main" id="{8A2BD7F0-FFB0-496E-9CCC-2C3E96C057E0}"/>
                </a:ext>
              </a:extLst>
            </p:cNvPr>
            <p:cNvGrpSpPr/>
            <p:nvPr/>
          </p:nvGrpSpPr>
          <p:grpSpPr>
            <a:xfrm>
              <a:off x="3761419" y="2472522"/>
              <a:ext cx="360797" cy="306922"/>
              <a:chOff x="2107244" y="1575258"/>
              <a:chExt cx="310993" cy="264555"/>
            </a:xfrm>
            <a:noFill/>
          </p:grpSpPr>
          <p:grpSp>
            <p:nvGrpSpPr>
              <p:cNvPr id="220" name="Group 219">
                <a:extLst>
                  <a:ext uri="{FF2B5EF4-FFF2-40B4-BE49-F238E27FC236}">
                    <a16:creationId xmlns:a16="http://schemas.microsoft.com/office/drawing/2014/main" id="{BB57D858-B398-4B47-AD2A-FD9567022300}"/>
                  </a:ext>
                </a:extLst>
              </p:cNvPr>
              <p:cNvGrpSpPr/>
              <p:nvPr/>
            </p:nvGrpSpPr>
            <p:grpSpPr>
              <a:xfrm>
                <a:off x="2107244" y="1575258"/>
                <a:ext cx="310993" cy="264555"/>
                <a:chOff x="2107244" y="1575258"/>
                <a:chExt cx="310993" cy="264555"/>
              </a:xfrm>
              <a:grpFill/>
            </p:grpSpPr>
            <p:sp>
              <p:nvSpPr>
                <p:cNvPr id="228" name="Rectangle 9">
                  <a:extLst>
                    <a:ext uri="{FF2B5EF4-FFF2-40B4-BE49-F238E27FC236}">
                      <a16:creationId xmlns:a16="http://schemas.microsoft.com/office/drawing/2014/main" id="{BC04F9A2-F0F3-493F-B775-6F09758FEDCA}"/>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29" name="Line 10">
                  <a:extLst>
                    <a:ext uri="{FF2B5EF4-FFF2-40B4-BE49-F238E27FC236}">
                      <a16:creationId xmlns:a16="http://schemas.microsoft.com/office/drawing/2014/main" id="{FC88AB52-70DD-45D9-847D-743B4A6867B6}"/>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21" name="Group 220">
                <a:extLst>
                  <a:ext uri="{FF2B5EF4-FFF2-40B4-BE49-F238E27FC236}">
                    <a16:creationId xmlns:a16="http://schemas.microsoft.com/office/drawing/2014/main" id="{D630916F-E493-480F-BAC7-CA4743436745}"/>
                  </a:ext>
                </a:extLst>
              </p:cNvPr>
              <p:cNvGrpSpPr/>
              <p:nvPr/>
            </p:nvGrpSpPr>
            <p:grpSpPr>
              <a:xfrm>
                <a:off x="2287367" y="1599181"/>
                <a:ext cx="95690" cy="23923"/>
                <a:chOff x="2287367" y="1599181"/>
                <a:chExt cx="95690" cy="23923"/>
              </a:xfrm>
              <a:grpFill/>
            </p:grpSpPr>
            <p:sp>
              <p:nvSpPr>
                <p:cNvPr id="225" name="Oval 11">
                  <a:extLst>
                    <a:ext uri="{FF2B5EF4-FFF2-40B4-BE49-F238E27FC236}">
                      <a16:creationId xmlns:a16="http://schemas.microsoft.com/office/drawing/2014/main" id="{77B437F0-8742-4329-92AF-A3DDC8AAAFC8}"/>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26" name="Oval 12">
                  <a:extLst>
                    <a:ext uri="{FF2B5EF4-FFF2-40B4-BE49-F238E27FC236}">
                      <a16:creationId xmlns:a16="http://schemas.microsoft.com/office/drawing/2014/main" id="{BE5A2C86-A809-485C-BE32-D4EDA9B8512B}"/>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27" name="Oval 13">
                  <a:extLst>
                    <a:ext uri="{FF2B5EF4-FFF2-40B4-BE49-F238E27FC236}">
                      <a16:creationId xmlns:a16="http://schemas.microsoft.com/office/drawing/2014/main" id="{60D873F4-8FEB-4CA3-B4BE-B3B9185BA45E}"/>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22" name="Group 221">
                <a:extLst>
                  <a:ext uri="{FF2B5EF4-FFF2-40B4-BE49-F238E27FC236}">
                    <a16:creationId xmlns:a16="http://schemas.microsoft.com/office/drawing/2014/main" id="{8FE49DD5-BCB0-4C73-9DA2-22EDA01F1CCE}"/>
                  </a:ext>
                </a:extLst>
              </p:cNvPr>
              <p:cNvGrpSpPr/>
              <p:nvPr/>
            </p:nvGrpSpPr>
            <p:grpSpPr>
              <a:xfrm>
                <a:off x="2202934" y="1701907"/>
                <a:ext cx="95690" cy="90061"/>
                <a:chOff x="2202934" y="1701907"/>
                <a:chExt cx="95690" cy="90061"/>
              </a:xfrm>
              <a:grpFill/>
            </p:grpSpPr>
            <p:sp>
              <p:nvSpPr>
                <p:cNvPr id="223" name="Freeform 14">
                  <a:extLst>
                    <a:ext uri="{FF2B5EF4-FFF2-40B4-BE49-F238E27FC236}">
                      <a16:creationId xmlns:a16="http://schemas.microsoft.com/office/drawing/2014/main" id="{7F79DD35-C119-4FA1-B5E0-3C79FECA6B3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24" name="Line 15">
                  <a:extLst>
                    <a:ext uri="{FF2B5EF4-FFF2-40B4-BE49-F238E27FC236}">
                      <a16:creationId xmlns:a16="http://schemas.microsoft.com/office/drawing/2014/main" id="{E2F68ED2-8D88-49F3-BBDC-DB5789BB3C31}"/>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187" name="Group 186">
              <a:extLst>
                <a:ext uri="{FF2B5EF4-FFF2-40B4-BE49-F238E27FC236}">
                  <a16:creationId xmlns:a16="http://schemas.microsoft.com/office/drawing/2014/main" id="{85C3FC79-3CD6-4F28-A1DE-9596B00E7A32}"/>
                </a:ext>
              </a:extLst>
            </p:cNvPr>
            <p:cNvGrpSpPr/>
            <p:nvPr/>
          </p:nvGrpSpPr>
          <p:grpSpPr>
            <a:xfrm>
              <a:off x="4337775" y="2472522"/>
              <a:ext cx="360797" cy="306922"/>
              <a:chOff x="2107244" y="1575258"/>
              <a:chExt cx="310993" cy="264555"/>
            </a:xfrm>
            <a:noFill/>
          </p:grpSpPr>
          <p:grpSp>
            <p:nvGrpSpPr>
              <p:cNvPr id="210" name="Group 209">
                <a:extLst>
                  <a:ext uri="{FF2B5EF4-FFF2-40B4-BE49-F238E27FC236}">
                    <a16:creationId xmlns:a16="http://schemas.microsoft.com/office/drawing/2014/main" id="{928F52B6-B217-461C-BC6A-D8D780073E74}"/>
                  </a:ext>
                </a:extLst>
              </p:cNvPr>
              <p:cNvGrpSpPr/>
              <p:nvPr/>
            </p:nvGrpSpPr>
            <p:grpSpPr>
              <a:xfrm>
                <a:off x="2107244" y="1575258"/>
                <a:ext cx="310993" cy="264555"/>
                <a:chOff x="2107244" y="1575258"/>
                <a:chExt cx="310993" cy="264555"/>
              </a:xfrm>
              <a:grpFill/>
            </p:grpSpPr>
            <p:sp>
              <p:nvSpPr>
                <p:cNvPr id="218" name="Rectangle 9">
                  <a:extLst>
                    <a:ext uri="{FF2B5EF4-FFF2-40B4-BE49-F238E27FC236}">
                      <a16:creationId xmlns:a16="http://schemas.microsoft.com/office/drawing/2014/main" id="{9FF2965D-72FD-431B-90CE-BFD0DBDF6321}"/>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19" name="Line 10">
                  <a:extLst>
                    <a:ext uri="{FF2B5EF4-FFF2-40B4-BE49-F238E27FC236}">
                      <a16:creationId xmlns:a16="http://schemas.microsoft.com/office/drawing/2014/main" id="{35AC41CC-6CDB-4C2F-BC25-F9102147473D}"/>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11" name="Group 210">
                <a:extLst>
                  <a:ext uri="{FF2B5EF4-FFF2-40B4-BE49-F238E27FC236}">
                    <a16:creationId xmlns:a16="http://schemas.microsoft.com/office/drawing/2014/main" id="{E351E0C3-885E-431F-8614-33CF13F922CA}"/>
                  </a:ext>
                </a:extLst>
              </p:cNvPr>
              <p:cNvGrpSpPr/>
              <p:nvPr/>
            </p:nvGrpSpPr>
            <p:grpSpPr>
              <a:xfrm>
                <a:off x="2287367" y="1599181"/>
                <a:ext cx="95690" cy="23923"/>
                <a:chOff x="2287367" y="1599181"/>
                <a:chExt cx="95690" cy="23923"/>
              </a:xfrm>
              <a:grpFill/>
            </p:grpSpPr>
            <p:sp>
              <p:nvSpPr>
                <p:cNvPr id="215" name="Oval 11">
                  <a:extLst>
                    <a:ext uri="{FF2B5EF4-FFF2-40B4-BE49-F238E27FC236}">
                      <a16:creationId xmlns:a16="http://schemas.microsoft.com/office/drawing/2014/main" id="{94D29A19-6F4A-408A-9D66-1865615B6FE7}"/>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16" name="Oval 12">
                  <a:extLst>
                    <a:ext uri="{FF2B5EF4-FFF2-40B4-BE49-F238E27FC236}">
                      <a16:creationId xmlns:a16="http://schemas.microsoft.com/office/drawing/2014/main" id="{1E57E946-F580-4F6E-8721-1C003F79A432}"/>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17" name="Oval 13">
                  <a:extLst>
                    <a:ext uri="{FF2B5EF4-FFF2-40B4-BE49-F238E27FC236}">
                      <a16:creationId xmlns:a16="http://schemas.microsoft.com/office/drawing/2014/main" id="{AEBB5EF3-D472-4B4D-AC85-6C81D91AFEBA}"/>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12" name="Group 211">
                <a:extLst>
                  <a:ext uri="{FF2B5EF4-FFF2-40B4-BE49-F238E27FC236}">
                    <a16:creationId xmlns:a16="http://schemas.microsoft.com/office/drawing/2014/main" id="{C8FDA4FF-C4FB-4362-8DCC-6B1440B3F1C6}"/>
                  </a:ext>
                </a:extLst>
              </p:cNvPr>
              <p:cNvGrpSpPr/>
              <p:nvPr/>
            </p:nvGrpSpPr>
            <p:grpSpPr>
              <a:xfrm>
                <a:off x="2202934" y="1701907"/>
                <a:ext cx="95690" cy="90061"/>
                <a:chOff x="2202934" y="1701907"/>
                <a:chExt cx="95690" cy="90061"/>
              </a:xfrm>
              <a:grpFill/>
            </p:grpSpPr>
            <p:sp>
              <p:nvSpPr>
                <p:cNvPr id="213" name="Freeform 14">
                  <a:extLst>
                    <a:ext uri="{FF2B5EF4-FFF2-40B4-BE49-F238E27FC236}">
                      <a16:creationId xmlns:a16="http://schemas.microsoft.com/office/drawing/2014/main" id="{62574303-82A3-4B6F-8FF2-4F568BDB665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14" name="Line 15">
                  <a:extLst>
                    <a:ext uri="{FF2B5EF4-FFF2-40B4-BE49-F238E27FC236}">
                      <a16:creationId xmlns:a16="http://schemas.microsoft.com/office/drawing/2014/main" id="{42D54DCA-798E-4CAF-8642-F0EF9F62C962}"/>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188" name="Group 187">
              <a:extLst>
                <a:ext uri="{FF2B5EF4-FFF2-40B4-BE49-F238E27FC236}">
                  <a16:creationId xmlns:a16="http://schemas.microsoft.com/office/drawing/2014/main" id="{717F9C0E-934D-48AE-B0F9-1F48B563AFC1}"/>
                </a:ext>
              </a:extLst>
            </p:cNvPr>
            <p:cNvGrpSpPr/>
            <p:nvPr/>
          </p:nvGrpSpPr>
          <p:grpSpPr>
            <a:xfrm>
              <a:off x="4914129" y="2472522"/>
              <a:ext cx="360797" cy="306922"/>
              <a:chOff x="2107244" y="1575258"/>
              <a:chExt cx="310993" cy="264555"/>
            </a:xfrm>
            <a:noFill/>
          </p:grpSpPr>
          <p:grpSp>
            <p:nvGrpSpPr>
              <p:cNvPr id="200" name="Group 199">
                <a:extLst>
                  <a:ext uri="{FF2B5EF4-FFF2-40B4-BE49-F238E27FC236}">
                    <a16:creationId xmlns:a16="http://schemas.microsoft.com/office/drawing/2014/main" id="{DCD95251-BEA7-40B1-9358-F5E241A9C92A}"/>
                  </a:ext>
                </a:extLst>
              </p:cNvPr>
              <p:cNvGrpSpPr/>
              <p:nvPr/>
            </p:nvGrpSpPr>
            <p:grpSpPr>
              <a:xfrm>
                <a:off x="2107244" y="1575258"/>
                <a:ext cx="310993" cy="264555"/>
                <a:chOff x="2107244" y="1575258"/>
                <a:chExt cx="310993" cy="264555"/>
              </a:xfrm>
              <a:grpFill/>
            </p:grpSpPr>
            <p:sp>
              <p:nvSpPr>
                <p:cNvPr id="208" name="Rectangle 9">
                  <a:extLst>
                    <a:ext uri="{FF2B5EF4-FFF2-40B4-BE49-F238E27FC236}">
                      <a16:creationId xmlns:a16="http://schemas.microsoft.com/office/drawing/2014/main" id="{55211A2C-2C24-484C-9147-E08C3966683A}"/>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09" name="Line 10">
                  <a:extLst>
                    <a:ext uri="{FF2B5EF4-FFF2-40B4-BE49-F238E27FC236}">
                      <a16:creationId xmlns:a16="http://schemas.microsoft.com/office/drawing/2014/main" id="{E20C0AC9-4DF6-4B25-B476-B56E2DE92116}"/>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01" name="Group 200">
                <a:extLst>
                  <a:ext uri="{FF2B5EF4-FFF2-40B4-BE49-F238E27FC236}">
                    <a16:creationId xmlns:a16="http://schemas.microsoft.com/office/drawing/2014/main" id="{7FC51EC2-F67D-4DD3-B151-4D777F4BD8B2}"/>
                  </a:ext>
                </a:extLst>
              </p:cNvPr>
              <p:cNvGrpSpPr/>
              <p:nvPr/>
            </p:nvGrpSpPr>
            <p:grpSpPr>
              <a:xfrm>
                <a:off x="2287367" y="1599181"/>
                <a:ext cx="95690" cy="23923"/>
                <a:chOff x="2287367" y="1599181"/>
                <a:chExt cx="95690" cy="23923"/>
              </a:xfrm>
              <a:grpFill/>
            </p:grpSpPr>
            <p:sp>
              <p:nvSpPr>
                <p:cNvPr id="205" name="Oval 11">
                  <a:extLst>
                    <a:ext uri="{FF2B5EF4-FFF2-40B4-BE49-F238E27FC236}">
                      <a16:creationId xmlns:a16="http://schemas.microsoft.com/office/drawing/2014/main" id="{DD37E2A0-93C6-48B6-AC94-7FAE893A1570}"/>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06" name="Oval 12">
                  <a:extLst>
                    <a:ext uri="{FF2B5EF4-FFF2-40B4-BE49-F238E27FC236}">
                      <a16:creationId xmlns:a16="http://schemas.microsoft.com/office/drawing/2014/main" id="{0111DEC4-D389-46EC-B310-1527F71E21F8}"/>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07" name="Oval 13">
                  <a:extLst>
                    <a:ext uri="{FF2B5EF4-FFF2-40B4-BE49-F238E27FC236}">
                      <a16:creationId xmlns:a16="http://schemas.microsoft.com/office/drawing/2014/main" id="{D25B0BF3-D6A0-4B4A-AAF0-E5DCF7529B8D}"/>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02" name="Group 201">
                <a:extLst>
                  <a:ext uri="{FF2B5EF4-FFF2-40B4-BE49-F238E27FC236}">
                    <a16:creationId xmlns:a16="http://schemas.microsoft.com/office/drawing/2014/main" id="{D4DB4110-976C-480D-8353-1FACE97151E1}"/>
                  </a:ext>
                </a:extLst>
              </p:cNvPr>
              <p:cNvGrpSpPr/>
              <p:nvPr/>
            </p:nvGrpSpPr>
            <p:grpSpPr>
              <a:xfrm>
                <a:off x="2202934" y="1701907"/>
                <a:ext cx="95690" cy="90061"/>
                <a:chOff x="2202934" y="1701907"/>
                <a:chExt cx="95690" cy="90061"/>
              </a:xfrm>
              <a:grpFill/>
            </p:grpSpPr>
            <p:sp>
              <p:nvSpPr>
                <p:cNvPr id="203" name="Freeform 14">
                  <a:extLst>
                    <a:ext uri="{FF2B5EF4-FFF2-40B4-BE49-F238E27FC236}">
                      <a16:creationId xmlns:a16="http://schemas.microsoft.com/office/drawing/2014/main" id="{435F29C4-4BD2-4289-93D7-BD32FED5E4E4}"/>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04" name="Line 15">
                  <a:extLst>
                    <a:ext uri="{FF2B5EF4-FFF2-40B4-BE49-F238E27FC236}">
                      <a16:creationId xmlns:a16="http://schemas.microsoft.com/office/drawing/2014/main" id="{31B35EC3-5D2A-4671-9E54-FBEC2EB37F15}"/>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189" name="Group 188">
              <a:extLst>
                <a:ext uri="{FF2B5EF4-FFF2-40B4-BE49-F238E27FC236}">
                  <a16:creationId xmlns:a16="http://schemas.microsoft.com/office/drawing/2014/main" id="{4E847960-5972-4702-9823-C227D5714A47}"/>
                </a:ext>
              </a:extLst>
            </p:cNvPr>
            <p:cNvGrpSpPr/>
            <p:nvPr/>
          </p:nvGrpSpPr>
          <p:grpSpPr>
            <a:xfrm>
              <a:off x="5482774" y="2472522"/>
              <a:ext cx="360797" cy="306922"/>
              <a:chOff x="2107244" y="1575258"/>
              <a:chExt cx="310993" cy="264555"/>
            </a:xfrm>
            <a:solidFill>
              <a:schemeClr val="accent2">
                <a:lumMod val="20000"/>
                <a:lumOff val="80000"/>
              </a:schemeClr>
            </a:solidFill>
          </p:grpSpPr>
          <p:grpSp>
            <p:nvGrpSpPr>
              <p:cNvPr id="190" name="Group 189">
                <a:extLst>
                  <a:ext uri="{FF2B5EF4-FFF2-40B4-BE49-F238E27FC236}">
                    <a16:creationId xmlns:a16="http://schemas.microsoft.com/office/drawing/2014/main" id="{97B28B60-305C-4108-A84A-C459584A92D8}"/>
                  </a:ext>
                </a:extLst>
              </p:cNvPr>
              <p:cNvGrpSpPr/>
              <p:nvPr/>
            </p:nvGrpSpPr>
            <p:grpSpPr>
              <a:xfrm>
                <a:off x="2107244" y="1575258"/>
                <a:ext cx="310993" cy="264555"/>
                <a:chOff x="2107244" y="1575258"/>
                <a:chExt cx="310993" cy="264555"/>
              </a:xfrm>
              <a:grpFill/>
            </p:grpSpPr>
            <p:sp>
              <p:nvSpPr>
                <p:cNvPr id="198" name="Rectangle 9">
                  <a:extLst>
                    <a:ext uri="{FF2B5EF4-FFF2-40B4-BE49-F238E27FC236}">
                      <a16:creationId xmlns:a16="http://schemas.microsoft.com/office/drawing/2014/main" id="{8261C865-5F21-4A5C-90E7-25E160EE8079}"/>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199" name="Line 10">
                  <a:extLst>
                    <a:ext uri="{FF2B5EF4-FFF2-40B4-BE49-F238E27FC236}">
                      <a16:creationId xmlns:a16="http://schemas.microsoft.com/office/drawing/2014/main" id="{16818B2B-2860-4C4B-9E6B-4BFF047EBC71}"/>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191" name="Group 190">
                <a:extLst>
                  <a:ext uri="{FF2B5EF4-FFF2-40B4-BE49-F238E27FC236}">
                    <a16:creationId xmlns:a16="http://schemas.microsoft.com/office/drawing/2014/main" id="{62B82A91-113D-4539-989A-22F4C9756C46}"/>
                  </a:ext>
                </a:extLst>
              </p:cNvPr>
              <p:cNvGrpSpPr/>
              <p:nvPr/>
            </p:nvGrpSpPr>
            <p:grpSpPr>
              <a:xfrm>
                <a:off x="2287367" y="1599181"/>
                <a:ext cx="95690" cy="23923"/>
                <a:chOff x="2287367" y="1599181"/>
                <a:chExt cx="95690" cy="23923"/>
              </a:xfrm>
              <a:grpFill/>
            </p:grpSpPr>
            <p:sp>
              <p:nvSpPr>
                <p:cNvPr id="195" name="Oval 11">
                  <a:extLst>
                    <a:ext uri="{FF2B5EF4-FFF2-40B4-BE49-F238E27FC236}">
                      <a16:creationId xmlns:a16="http://schemas.microsoft.com/office/drawing/2014/main" id="{7A79B5CB-9081-4A2C-9FE7-11B386E69BE4}"/>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196" name="Oval 12">
                  <a:extLst>
                    <a:ext uri="{FF2B5EF4-FFF2-40B4-BE49-F238E27FC236}">
                      <a16:creationId xmlns:a16="http://schemas.microsoft.com/office/drawing/2014/main" id="{70D5CF84-2021-45AF-A04E-FC90D9A629A3}"/>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197" name="Oval 13">
                  <a:extLst>
                    <a:ext uri="{FF2B5EF4-FFF2-40B4-BE49-F238E27FC236}">
                      <a16:creationId xmlns:a16="http://schemas.microsoft.com/office/drawing/2014/main" id="{2FB4AA1F-B520-4F51-BCEC-0FF6A723E79E}"/>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192" name="Group 191">
                <a:extLst>
                  <a:ext uri="{FF2B5EF4-FFF2-40B4-BE49-F238E27FC236}">
                    <a16:creationId xmlns:a16="http://schemas.microsoft.com/office/drawing/2014/main" id="{1A8ABC75-04FE-4574-BAE1-75327682B9C6}"/>
                  </a:ext>
                </a:extLst>
              </p:cNvPr>
              <p:cNvGrpSpPr/>
              <p:nvPr/>
            </p:nvGrpSpPr>
            <p:grpSpPr>
              <a:xfrm>
                <a:off x="2202934" y="1701907"/>
                <a:ext cx="95690" cy="90061"/>
                <a:chOff x="2202934" y="1701907"/>
                <a:chExt cx="95690" cy="90061"/>
              </a:xfrm>
              <a:grpFill/>
            </p:grpSpPr>
            <p:sp>
              <p:nvSpPr>
                <p:cNvPr id="193" name="Freeform 14">
                  <a:extLst>
                    <a:ext uri="{FF2B5EF4-FFF2-40B4-BE49-F238E27FC236}">
                      <a16:creationId xmlns:a16="http://schemas.microsoft.com/office/drawing/2014/main" id="{447D2D0F-D196-4671-938D-746E71AC649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194" name="Line 15">
                  <a:extLst>
                    <a:ext uri="{FF2B5EF4-FFF2-40B4-BE49-F238E27FC236}">
                      <a16:creationId xmlns:a16="http://schemas.microsoft.com/office/drawing/2014/main" id="{ADED5C68-0BEF-4B25-A43E-F769782D6C19}"/>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286" name="Group 285">
              <a:extLst>
                <a:ext uri="{FF2B5EF4-FFF2-40B4-BE49-F238E27FC236}">
                  <a16:creationId xmlns:a16="http://schemas.microsoft.com/office/drawing/2014/main" id="{84DBDDCB-346D-47AB-A2BF-C63A3CA49CCD}"/>
                </a:ext>
              </a:extLst>
            </p:cNvPr>
            <p:cNvGrpSpPr/>
            <p:nvPr/>
          </p:nvGrpSpPr>
          <p:grpSpPr>
            <a:xfrm>
              <a:off x="879643" y="2957085"/>
              <a:ext cx="360797" cy="306922"/>
              <a:chOff x="2107244" y="1575258"/>
              <a:chExt cx="310993" cy="264555"/>
            </a:xfrm>
            <a:noFill/>
          </p:grpSpPr>
          <p:grpSp>
            <p:nvGrpSpPr>
              <p:cNvPr id="375" name="Group 374">
                <a:extLst>
                  <a:ext uri="{FF2B5EF4-FFF2-40B4-BE49-F238E27FC236}">
                    <a16:creationId xmlns:a16="http://schemas.microsoft.com/office/drawing/2014/main" id="{F45DBA1C-A4AA-4FED-A1F1-F52EC2C134DA}"/>
                  </a:ext>
                </a:extLst>
              </p:cNvPr>
              <p:cNvGrpSpPr/>
              <p:nvPr/>
            </p:nvGrpSpPr>
            <p:grpSpPr>
              <a:xfrm>
                <a:off x="2107244" y="1575258"/>
                <a:ext cx="310993" cy="264555"/>
                <a:chOff x="2107244" y="1575258"/>
                <a:chExt cx="310993" cy="264555"/>
              </a:xfrm>
              <a:grpFill/>
            </p:grpSpPr>
            <p:sp>
              <p:nvSpPr>
                <p:cNvPr id="383" name="Rectangle 9">
                  <a:extLst>
                    <a:ext uri="{FF2B5EF4-FFF2-40B4-BE49-F238E27FC236}">
                      <a16:creationId xmlns:a16="http://schemas.microsoft.com/office/drawing/2014/main" id="{27422BD3-4F22-4AC2-A2A9-0D8AF9816238}"/>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84" name="Line 10">
                  <a:extLst>
                    <a:ext uri="{FF2B5EF4-FFF2-40B4-BE49-F238E27FC236}">
                      <a16:creationId xmlns:a16="http://schemas.microsoft.com/office/drawing/2014/main" id="{EB34757F-9750-4C89-9A47-0FEFD83EEE0E}"/>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76" name="Group 375">
                <a:extLst>
                  <a:ext uri="{FF2B5EF4-FFF2-40B4-BE49-F238E27FC236}">
                    <a16:creationId xmlns:a16="http://schemas.microsoft.com/office/drawing/2014/main" id="{1F7AFF72-2295-4DEF-99AB-F30D649616FD}"/>
                  </a:ext>
                </a:extLst>
              </p:cNvPr>
              <p:cNvGrpSpPr/>
              <p:nvPr/>
            </p:nvGrpSpPr>
            <p:grpSpPr>
              <a:xfrm>
                <a:off x="2287367" y="1599181"/>
                <a:ext cx="95690" cy="23923"/>
                <a:chOff x="2287367" y="1599181"/>
                <a:chExt cx="95690" cy="23923"/>
              </a:xfrm>
              <a:grpFill/>
            </p:grpSpPr>
            <p:sp>
              <p:nvSpPr>
                <p:cNvPr id="380" name="Oval 11">
                  <a:extLst>
                    <a:ext uri="{FF2B5EF4-FFF2-40B4-BE49-F238E27FC236}">
                      <a16:creationId xmlns:a16="http://schemas.microsoft.com/office/drawing/2014/main" id="{B221BAB2-C77B-44F2-A0FA-69337A19281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81" name="Oval 12">
                  <a:extLst>
                    <a:ext uri="{FF2B5EF4-FFF2-40B4-BE49-F238E27FC236}">
                      <a16:creationId xmlns:a16="http://schemas.microsoft.com/office/drawing/2014/main" id="{35A17F8A-91F8-40F0-84D9-036F7360529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82" name="Oval 13">
                  <a:extLst>
                    <a:ext uri="{FF2B5EF4-FFF2-40B4-BE49-F238E27FC236}">
                      <a16:creationId xmlns:a16="http://schemas.microsoft.com/office/drawing/2014/main" id="{705CFCF2-D865-4306-8263-F9D34E80CCC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77" name="Group 376">
                <a:extLst>
                  <a:ext uri="{FF2B5EF4-FFF2-40B4-BE49-F238E27FC236}">
                    <a16:creationId xmlns:a16="http://schemas.microsoft.com/office/drawing/2014/main" id="{BAA39078-1598-4A6C-B894-1F18FFA415CA}"/>
                  </a:ext>
                </a:extLst>
              </p:cNvPr>
              <p:cNvGrpSpPr/>
              <p:nvPr/>
            </p:nvGrpSpPr>
            <p:grpSpPr>
              <a:xfrm>
                <a:off x="2202934" y="1701907"/>
                <a:ext cx="95690" cy="90061"/>
                <a:chOff x="2202934" y="1701907"/>
                <a:chExt cx="95690" cy="90061"/>
              </a:xfrm>
              <a:grpFill/>
            </p:grpSpPr>
            <p:sp>
              <p:nvSpPr>
                <p:cNvPr id="378" name="Freeform 14">
                  <a:extLst>
                    <a:ext uri="{FF2B5EF4-FFF2-40B4-BE49-F238E27FC236}">
                      <a16:creationId xmlns:a16="http://schemas.microsoft.com/office/drawing/2014/main" id="{69E1A550-15C1-46B9-ADF6-1376BDAAAAD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79" name="Line 15">
                  <a:extLst>
                    <a:ext uri="{FF2B5EF4-FFF2-40B4-BE49-F238E27FC236}">
                      <a16:creationId xmlns:a16="http://schemas.microsoft.com/office/drawing/2014/main" id="{00347D99-785C-4D37-8B87-7749133D75A2}"/>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287" name="Group 286">
              <a:extLst>
                <a:ext uri="{FF2B5EF4-FFF2-40B4-BE49-F238E27FC236}">
                  <a16:creationId xmlns:a16="http://schemas.microsoft.com/office/drawing/2014/main" id="{5C9944FC-BDEC-41C2-ADEA-D55CDA5218E7}"/>
                </a:ext>
              </a:extLst>
            </p:cNvPr>
            <p:cNvGrpSpPr/>
            <p:nvPr/>
          </p:nvGrpSpPr>
          <p:grpSpPr>
            <a:xfrm>
              <a:off x="1455999" y="2957085"/>
              <a:ext cx="360797" cy="306922"/>
              <a:chOff x="2107244" y="1575258"/>
              <a:chExt cx="310993" cy="264555"/>
            </a:xfrm>
            <a:noFill/>
          </p:grpSpPr>
          <p:grpSp>
            <p:nvGrpSpPr>
              <p:cNvPr id="365" name="Group 364">
                <a:extLst>
                  <a:ext uri="{FF2B5EF4-FFF2-40B4-BE49-F238E27FC236}">
                    <a16:creationId xmlns:a16="http://schemas.microsoft.com/office/drawing/2014/main" id="{98E7A594-0F1C-4556-98B9-C8F234B86811}"/>
                  </a:ext>
                </a:extLst>
              </p:cNvPr>
              <p:cNvGrpSpPr/>
              <p:nvPr/>
            </p:nvGrpSpPr>
            <p:grpSpPr>
              <a:xfrm>
                <a:off x="2107244" y="1575258"/>
                <a:ext cx="310993" cy="264555"/>
                <a:chOff x="2107244" y="1575258"/>
                <a:chExt cx="310993" cy="264555"/>
              </a:xfrm>
              <a:grpFill/>
            </p:grpSpPr>
            <p:sp>
              <p:nvSpPr>
                <p:cNvPr id="373" name="Rectangle 9">
                  <a:extLst>
                    <a:ext uri="{FF2B5EF4-FFF2-40B4-BE49-F238E27FC236}">
                      <a16:creationId xmlns:a16="http://schemas.microsoft.com/office/drawing/2014/main" id="{610AB94A-FB08-424A-B474-650CE6F46C77}"/>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74" name="Line 10">
                  <a:extLst>
                    <a:ext uri="{FF2B5EF4-FFF2-40B4-BE49-F238E27FC236}">
                      <a16:creationId xmlns:a16="http://schemas.microsoft.com/office/drawing/2014/main" id="{F1773F00-EC5F-429C-9232-97739A8CA70B}"/>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66" name="Group 365">
                <a:extLst>
                  <a:ext uri="{FF2B5EF4-FFF2-40B4-BE49-F238E27FC236}">
                    <a16:creationId xmlns:a16="http://schemas.microsoft.com/office/drawing/2014/main" id="{53FD4202-9769-4425-BA1C-BE14FD4C1978}"/>
                  </a:ext>
                </a:extLst>
              </p:cNvPr>
              <p:cNvGrpSpPr/>
              <p:nvPr/>
            </p:nvGrpSpPr>
            <p:grpSpPr>
              <a:xfrm>
                <a:off x="2287367" y="1599181"/>
                <a:ext cx="95690" cy="23923"/>
                <a:chOff x="2287367" y="1599181"/>
                <a:chExt cx="95690" cy="23923"/>
              </a:xfrm>
              <a:grpFill/>
            </p:grpSpPr>
            <p:sp>
              <p:nvSpPr>
                <p:cNvPr id="370" name="Oval 11">
                  <a:extLst>
                    <a:ext uri="{FF2B5EF4-FFF2-40B4-BE49-F238E27FC236}">
                      <a16:creationId xmlns:a16="http://schemas.microsoft.com/office/drawing/2014/main" id="{881B4212-C706-4D49-BD9F-DECA7B45E58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71" name="Oval 12">
                  <a:extLst>
                    <a:ext uri="{FF2B5EF4-FFF2-40B4-BE49-F238E27FC236}">
                      <a16:creationId xmlns:a16="http://schemas.microsoft.com/office/drawing/2014/main" id="{6DCF3583-EF62-4E93-BFA0-13E6433ADFB0}"/>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72" name="Oval 13">
                  <a:extLst>
                    <a:ext uri="{FF2B5EF4-FFF2-40B4-BE49-F238E27FC236}">
                      <a16:creationId xmlns:a16="http://schemas.microsoft.com/office/drawing/2014/main" id="{B82D7DCE-13CF-4FB4-9ED4-38EFDA02BF45}"/>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67" name="Group 366">
                <a:extLst>
                  <a:ext uri="{FF2B5EF4-FFF2-40B4-BE49-F238E27FC236}">
                    <a16:creationId xmlns:a16="http://schemas.microsoft.com/office/drawing/2014/main" id="{5042049C-9469-47E2-9F5F-8C60CC5780B4}"/>
                  </a:ext>
                </a:extLst>
              </p:cNvPr>
              <p:cNvGrpSpPr/>
              <p:nvPr/>
            </p:nvGrpSpPr>
            <p:grpSpPr>
              <a:xfrm>
                <a:off x="2202934" y="1701907"/>
                <a:ext cx="95690" cy="90061"/>
                <a:chOff x="2202934" y="1701907"/>
                <a:chExt cx="95690" cy="90061"/>
              </a:xfrm>
              <a:grpFill/>
            </p:grpSpPr>
            <p:sp>
              <p:nvSpPr>
                <p:cNvPr id="368" name="Freeform 14">
                  <a:extLst>
                    <a:ext uri="{FF2B5EF4-FFF2-40B4-BE49-F238E27FC236}">
                      <a16:creationId xmlns:a16="http://schemas.microsoft.com/office/drawing/2014/main" id="{DAB59243-61FF-4087-B307-CCAB0AAB66FB}"/>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69" name="Line 15">
                  <a:extLst>
                    <a:ext uri="{FF2B5EF4-FFF2-40B4-BE49-F238E27FC236}">
                      <a16:creationId xmlns:a16="http://schemas.microsoft.com/office/drawing/2014/main" id="{0E71FE6E-0A1F-4D96-96A2-A5CFDEB294CA}"/>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288" name="Group 287">
              <a:extLst>
                <a:ext uri="{FF2B5EF4-FFF2-40B4-BE49-F238E27FC236}">
                  <a16:creationId xmlns:a16="http://schemas.microsoft.com/office/drawing/2014/main" id="{3CDB88ED-EA33-411C-854F-0E1046766AD5}"/>
                </a:ext>
              </a:extLst>
            </p:cNvPr>
            <p:cNvGrpSpPr/>
            <p:nvPr/>
          </p:nvGrpSpPr>
          <p:grpSpPr>
            <a:xfrm>
              <a:off x="2032354" y="2957085"/>
              <a:ext cx="360797" cy="306922"/>
              <a:chOff x="2107244" y="1575258"/>
              <a:chExt cx="310993" cy="264555"/>
            </a:xfrm>
            <a:noFill/>
          </p:grpSpPr>
          <p:grpSp>
            <p:nvGrpSpPr>
              <p:cNvPr id="355" name="Group 354">
                <a:extLst>
                  <a:ext uri="{FF2B5EF4-FFF2-40B4-BE49-F238E27FC236}">
                    <a16:creationId xmlns:a16="http://schemas.microsoft.com/office/drawing/2014/main" id="{A7391446-CA91-4D23-9307-EC34D8C21B9F}"/>
                  </a:ext>
                </a:extLst>
              </p:cNvPr>
              <p:cNvGrpSpPr/>
              <p:nvPr/>
            </p:nvGrpSpPr>
            <p:grpSpPr>
              <a:xfrm>
                <a:off x="2107244" y="1575258"/>
                <a:ext cx="310993" cy="264555"/>
                <a:chOff x="2107244" y="1575258"/>
                <a:chExt cx="310993" cy="264555"/>
              </a:xfrm>
              <a:grpFill/>
            </p:grpSpPr>
            <p:sp>
              <p:nvSpPr>
                <p:cNvPr id="363" name="Rectangle 9">
                  <a:extLst>
                    <a:ext uri="{FF2B5EF4-FFF2-40B4-BE49-F238E27FC236}">
                      <a16:creationId xmlns:a16="http://schemas.microsoft.com/office/drawing/2014/main" id="{16A88871-772A-4455-934D-0B4553671336}"/>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64" name="Line 10">
                  <a:extLst>
                    <a:ext uri="{FF2B5EF4-FFF2-40B4-BE49-F238E27FC236}">
                      <a16:creationId xmlns:a16="http://schemas.microsoft.com/office/drawing/2014/main" id="{51C2BF2D-40D7-4225-B217-3FD9D918B43A}"/>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56" name="Group 355">
                <a:extLst>
                  <a:ext uri="{FF2B5EF4-FFF2-40B4-BE49-F238E27FC236}">
                    <a16:creationId xmlns:a16="http://schemas.microsoft.com/office/drawing/2014/main" id="{597AFA24-D0E2-44EA-BC42-FEE8298B2562}"/>
                  </a:ext>
                </a:extLst>
              </p:cNvPr>
              <p:cNvGrpSpPr/>
              <p:nvPr/>
            </p:nvGrpSpPr>
            <p:grpSpPr>
              <a:xfrm>
                <a:off x="2287367" y="1599181"/>
                <a:ext cx="95690" cy="23923"/>
                <a:chOff x="2287367" y="1599181"/>
                <a:chExt cx="95690" cy="23923"/>
              </a:xfrm>
              <a:grpFill/>
            </p:grpSpPr>
            <p:sp>
              <p:nvSpPr>
                <p:cNvPr id="360" name="Oval 11">
                  <a:extLst>
                    <a:ext uri="{FF2B5EF4-FFF2-40B4-BE49-F238E27FC236}">
                      <a16:creationId xmlns:a16="http://schemas.microsoft.com/office/drawing/2014/main" id="{6A8C247A-4996-4386-BC9A-5760D2B91347}"/>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61" name="Oval 12">
                  <a:extLst>
                    <a:ext uri="{FF2B5EF4-FFF2-40B4-BE49-F238E27FC236}">
                      <a16:creationId xmlns:a16="http://schemas.microsoft.com/office/drawing/2014/main" id="{9D1C0D6D-12DF-4C69-934A-857E5F3AAA53}"/>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62" name="Oval 13">
                  <a:extLst>
                    <a:ext uri="{FF2B5EF4-FFF2-40B4-BE49-F238E27FC236}">
                      <a16:creationId xmlns:a16="http://schemas.microsoft.com/office/drawing/2014/main" id="{501B3E19-5883-4791-B82A-20CFB2DAD02C}"/>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57" name="Group 356">
                <a:extLst>
                  <a:ext uri="{FF2B5EF4-FFF2-40B4-BE49-F238E27FC236}">
                    <a16:creationId xmlns:a16="http://schemas.microsoft.com/office/drawing/2014/main" id="{D0784D52-6BDC-4F5D-B39D-97718EB31DA7}"/>
                  </a:ext>
                </a:extLst>
              </p:cNvPr>
              <p:cNvGrpSpPr/>
              <p:nvPr/>
            </p:nvGrpSpPr>
            <p:grpSpPr>
              <a:xfrm>
                <a:off x="2202934" y="1701907"/>
                <a:ext cx="95690" cy="90061"/>
                <a:chOff x="2202934" y="1701907"/>
                <a:chExt cx="95690" cy="90061"/>
              </a:xfrm>
              <a:grpFill/>
            </p:grpSpPr>
            <p:sp>
              <p:nvSpPr>
                <p:cNvPr id="358" name="Freeform 14">
                  <a:extLst>
                    <a:ext uri="{FF2B5EF4-FFF2-40B4-BE49-F238E27FC236}">
                      <a16:creationId xmlns:a16="http://schemas.microsoft.com/office/drawing/2014/main" id="{F8C4F7F0-A6F9-4CDE-8452-ADFB1F04875C}"/>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59" name="Line 15">
                  <a:extLst>
                    <a:ext uri="{FF2B5EF4-FFF2-40B4-BE49-F238E27FC236}">
                      <a16:creationId xmlns:a16="http://schemas.microsoft.com/office/drawing/2014/main" id="{F90C9292-67A7-481C-B3EB-441D5F568D28}"/>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289" name="Group 288">
              <a:extLst>
                <a:ext uri="{FF2B5EF4-FFF2-40B4-BE49-F238E27FC236}">
                  <a16:creationId xmlns:a16="http://schemas.microsoft.com/office/drawing/2014/main" id="{6584C33D-1A25-44F5-BCDE-BA163B2E9096}"/>
                </a:ext>
              </a:extLst>
            </p:cNvPr>
            <p:cNvGrpSpPr/>
            <p:nvPr/>
          </p:nvGrpSpPr>
          <p:grpSpPr>
            <a:xfrm>
              <a:off x="2608710" y="2957085"/>
              <a:ext cx="360797" cy="306922"/>
              <a:chOff x="2107244" y="1575258"/>
              <a:chExt cx="310993" cy="264555"/>
            </a:xfrm>
            <a:noFill/>
          </p:grpSpPr>
          <p:grpSp>
            <p:nvGrpSpPr>
              <p:cNvPr id="345" name="Group 344">
                <a:extLst>
                  <a:ext uri="{FF2B5EF4-FFF2-40B4-BE49-F238E27FC236}">
                    <a16:creationId xmlns:a16="http://schemas.microsoft.com/office/drawing/2014/main" id="{F287B8F6-0D4C-4A22-AFE9-AB64E3849A99}"/>
                  </a:ext>
                </a:extLst>
              </p:cNvPr>
              <p:cNvGrpSpPr/>
              <p:nvPr/>
            </p:nvGrpSpPr>
            <p:grpSpPr>
              <a:xfrm>
                <a:off x="2107244" y="1575258"/>
                <a:ext cx="310993" cy="264555"/>
                <a:chOff x="2107244" y="1575258"/>
                <a:chExt cx="310993" cy="264555"/>
              </a:xfrm>
              <a:grpFill/>
            </p:grpSpPr>
            <p:sp>
              <p:nvSpPr>
                <p:cNvPr id="353" name="Rectangle 9">
                  <a:extLst>
                    <a:ext uri="{FF2B5EF4-FFF2-40B4-BE49-F238E27FC236}">
                      <a16:creationId xmlns:a16="http://schemas.microsoft.com/office/drawing/2014/main" id="{00D58D98-B1B4-4B7A-A01D-84D13B4163A7}"/>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54" name="Line 10">
                  <a:extLst>
                    <a:ext uri="{FF2B5EF4-FFF2-40B4-BE49-F238E27FC236}">
                      <a16:creationId xmlns:a16="http://schemas.microsoft.com/office/drawing/2014/main" id="{7A590B72-EA6F-49F4-9F34-6511563B2637}"/>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46" name="Group 345">
                <a:extLst>
                  <a:ext uri="{FF2B5EF4-FFF2-40B4-BE49-F238E27FC236}">
                    <a16:creationId xmlns:a16="http://schemas.microsoft.com/office/drawing/2014/main" id="{9BFE7A4D-1D90-496E-8708-07F85C197646}"/>
                  </a:ext>
                </a:extLst>
              </p:cNvPr>
              <p:cNvGrpSpPr/>
              <p:nvPr/>
            </p:nvGrpSpPr>
            <p:grpSpPr>
              <a:xfrm>
                <a:off x="2287367" y="1599181"/>
                <a:ext cx="95690" cy="23923"/>
                <a:chOff x="2287367" y="1599181"/>
                <a:chExt cx="95690" cy="23923"/>
              </a:xfrm>
              <a:grpFill/>
            </p:grpSpPr>
            <p:sp>
              <p:nvSpPr>
                <p:cNvPr id="350" name="Oval 11">
                  <a:extLst>
                    <a:ext uri="{FF2B5EF4-FFF2-40B4-BE49-F238E27FC236}">
                      <a16:creationId xmlns:a16="http://schemas.microsoft.com/office/drawing/2014/main" id="{52024B3D-9380-4EB1-A5F0-AAD365C6730C}"/>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51" name="Oval 12">
                  <a:extLst>
                    <a:ext uri="{FF2B5EF4-FFF2-40B4-BE49-F238E27FC236}">
                      <a16:creationId xmlns:a16="http://schemas.microsoft.com/office/drawing/2014/main" id="{8DF2BB8F-F97C-48D8-9AB3-BFA296EA844F}"/>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52" name="Oval 13">
                  <a:extLst>
                    <a:ext uri="{FF2B5EF4-FFF2-40B4-BE49-F238E27FC236}">
                      <a16:creationId xmlns:a16="http://schemas.microsoft.com/office/drawing/2014/main" id="{73705742-36DB-4F4D-83AB-03CF4F2185C9}"/>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47" name="Group 346">
                <a:extLst>
                  <a:ext uri="{FF2B5EF4-FFF2-40B4-BE49-F238E27FC236}">
                    <a16:creationId xmlns:a16="http://schemas.microsoft.com/office/drawing/2014/main" id="{E9C9AC70-1286-4230-82AE-C23FDADEAD7E}"/>
                  </a:ext>
                </a:extLst>
              </p:cNvPr>
              <p:cNvGrpSpPr/>
              <p:nvPr/>
            </p:nvGrpSpPr>
            <p:grpSpPr>
              <a:xfrm>
                <a:off x="2202934" y="1701907"/>
                <a:ext cx="95690" cy="90061"/>
                <a:chOff x="2202934" y="1701907"/>
                <a:chExt cx="95690" cy="90061"/>
              </a:xfrm>
              <a:grpFill/>
            </p:grpSpPr>
            <p:sp>
              <p:nvSpPr>
                <p:cNvPr id="348" name="Freeform 14">
                  <a:extLst>
                    <a:ext uri="{FF2B5EF4-FFF2-40B4-BE49-F238E27FC236}">
                      <a16:creationId xmlns:a16="http://schemas.microsoft.com/office/drawing/2014/main" id="{AAC2D6FA-8339-45D0-AB3D-8FB17CF3EC99}"/>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49" name="Line 15">
                  <a:extLst>
                    <a:ext uri="{FF2B5EF4-FFF2-40B4-BE49-F238E27FC236}">
                      <a16:creationId xmlns:a16="http://schemas.microsoft.com/office/drawing/2014/main" id="{E2B87FFF-5C77-477C-A0B9-7221B3428D75}"/>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290" name="Group 289">
              <a:extLst>
                <a:ext uri="{FF2B5EF4-FFF2-40B4-BE49-F238E27FC236}">
                  <a16:creationId xmlns:a16="http://schemas.microsoft.com/office/drawing/2014/main" id="{C5F0A4AF-3C55-4CEA-A3F5-DCF6D56BC4BA}"/>
                </a:ext>
              </a:extLst>
            </p:cNvPr>
            <p:cNvGrpSpPr/>
            <p:nvPr/>
          </p:nvGrpSpPr>
          <p:grpSpPr>
            <a:xfrm>
              <a:off x="3185064" y="2957085"/>
              <a:ext cx="360797" cy="306922"/>
              <a:chOff x="2107244" y="1575258"/>
              <a:chExt cx="310993" cy="264555"/>
            </a:xfrm>
            <a:noFill/>
          </p:grpSpPr>
          <p:grpSp>
            <p:nvGrpSpPr>
              <p:cNvPr id="335" name="Group 334">
                <a:extLst>
                  <a:ext uri="{FF2B5EF4-FFF2-40B4-BE49-F238E27FC236}">
                    <a16:creationId xmlns:a16="http://schemas.microsoft.com/office/drawing/2014/main" id="{248A2C39-F794-4B1B-9595-F6A65BB70C38}"/>
                  </a:ext>
                </a:extLst>
              </p:cNvPr>
              <p:cNvGrpSpPr/>
              <p:nvPr/>
            </p:nvGrpSpPr>
            <p:grpSpPr>
              <a:xfrm>
                <a:off x="2107244" y="1575258"/>
                <a:ext cx="310993" cy="264555"/>
                <a:chOff x="2107244" y="1575258"/>
                <a:chExt cx="310993" cy="264555"/>
              </a:xfrm>
              <a:grpFill/>
            </p:grpSpPr>
            <p:sp>
              <p:nvSpPr>
                <p:cNvPr id="343" name="Rectangle 9">
                  <a:extLst>
                    <a:ext uri="{FF2B5EF4-FFF2-40B4-BE49-F238E27FC236}">
                      <a16:creationId xmlns:a16="http://schemas.microsoft.com/office/drawing/2014/main" id="{CF8C6910-13FC-4C27-8445-EF35B2DF1CEC}"/>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44" name="Line 10">
                  <a:extLst>
                    <a:ext uri="{FF2B5EF4-FFF2-40B4-BE49-F238E27FC236}">
                      <a16:creationId xmlns:a16="http://schemas.microsoft.com/office/drawing/2014/main" id="{CB94AAA0-368C-46F3-889A-E79986AF9164}"/>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36" name="Group 335">
                <a:extLst>
                  <a:ext uri="{FF2B5EF4-FFF2-40B4-BE49-F238E27FC236}">
                    <a16:creationId xmlns:a16="http://schemas.microsoft.com/office/drawing/2014/main" id="{48B3BDCD-DA49-46A9-97FA-59603AAB7DE1}"/>
                  </a:ext>
                </a:extLst>
              </p:cNvPr>
              <p:cNvGrpSpPr/>
              <p:nvPr/>
            </p:nvGrpSpPr>
            <p:grpSpPr>
              <a:xfrm>
                <a:off x="2287367" y="1599181"/>
                <a:ext cx="95690" cy="23923"/>
                <a:chOff x="2287367" y="1599181"/>
                <a:chExt cx="95690" cy="23923"/>
              </a:xfrm>
              <a:grpFill/>
            </p:grpSpPr>
            <p:sp>
              <p:nvSpPr>
                <p:cNvPr id="340" name="Oval 11">
                  <a:extLst>
                    <a:ext uri="{FF2B5EF4-FFF2-40B4-BE49-F238E27FC236}">
                      <a16:creationId xmlns:a16="http://schemas.microsoft.com/office/drawing/2014/main" id="{015FE53A-3BD3-4EB3-969E-0DF6C72C6390}"/>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41" name="Oval 12">
                  <a:extLst>
                    <a:ext uri="{FF2B5EF4-FFF2-40B4-BE49-F238E27FC236}">
                      <a16:creationId xmlns:a16="http://schemas.microsoft.com/office/drawing/2014/main" id="{5006CDA5-BE61-40C8-ACBF-6DE90E091D8F}"/>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42" name="Oval 13">
                  <a:extLst>
                    <a:ext uri="{FF2B5EF4-FFF2-40B4-BE49-F238E27FC236}">
                      <a16:creationId xmlns:a16="http://schemas.microsoft.com/office/drawing/2014/main" id="{FA4397AA-5F22-476D-ACAD-DD139ACCECEC}"/>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37" name="Group 336">
                <a:extLst>
                  <a:ext uri="{FF2B5EF4-FFF2-40B4-BE49-F238E27FC236}">
                    <a16:creationId xmlns:a16="http://schemas.microsoft.com/office/drawing/2014/main" id="{752B82A1-9B63-452C-83EE-2B9846864A2C}"/>
                  </a:ext>
                </a:extLst>
              </p:cNvPr>
              <p:cNvGrpSpPr/>
              <p:nvPr/>
            </p:nvGrpSpPr>
            <p:grpSpPr>
              <a:xfrm>
                <a:off x="2202934" y="1701907"/>
                <a:ext cx="95690" cy="90061"/>
                <a:chOff x="2202934" y="1701907"/>
                <a:chExt cx="95690" cy="90061"/>
              </a:xfrm>
              <a:grpFill/>
            </p:grpSpPr>
            <p:sp>
              <p:nvSpPr>
                <p:cNvPr id="338" name="Freeform 14">
                  <a:extLst>
                    <a:ext uri="{FF2B5EF4-FFF2-40B4-BE49-F238E27FC236}">
                      <a16:creationId xmlns:a16="http://schemas.microsoft.com/office/drawing/2014/main" id="{5338481D-01D7-4933-812B-B636B1A7C9D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39" name="Line 15">
                  <a:extLst>
                    <a:ext uri="{FF2B5EF4-FFF2-40B4-BE49-F238E27FC236}">
                      <a16:creationId xmlns:a16="http://schemas.microsoft.com/office/drawing/2014/main" id="{17838DC4-1F40-4880-AC36-9EAA1B1402AF}"/>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291" name="Group 290">
              <a:extLst>
                <a:ext uri="{FF2B5EF4-FFF2-40B4-BE49-F238E27FC236}">
                  <a16:creationId xmlns:a16="http://schemas.microsoft.com/office/drawing/2014/main" id="{4E3C9C49-3B09-45A6-8848-D34B8644C8B4}"/>
                </a:ext>
              </a:extLst>
            </p:cNvPr>
            <p:cNvGrpSpPr/>
            <p:nvPr/>
          </p:nvGrpSpPr>
          <p:grpSpPr>
            <a:xfrm>
              <a:off x="3761419" y="2957085"/>
              <a:ext cx="360797" cy="306922"/>
              <a:chOff x="2107244" y="1575258"/>
              <a:chExt cx="310993" cy="264555"/>
            </a:xfrm>
            <a:noFill/>
          </p:grpSpPr>
          <p:grpSp>
            <p:nvGrpSpPr>
              <p:cNvPr id="325" name="Group 324">
                <a:extLst>
                  <a:ext uri="{FF2B5EF4-FFF2-40B4-BE49-F238E27FC236}">
                    <a16:creationId xmlns:a16="http://schemas.microsoft.com/office/drawing/2014/main" id="{3817F6D5-AE53-4AA5-B838-54BCF6649E1C}"/>
                  </a:ext>
                </a:extLst>
              </p:cNvPr>
              <p:cNvGrpSpPr/>
              <p:nvPr/>
            </p:nvGrpSpPr>
            <p:grpSpPr>
              <a:xfrm>
                <a:off x="2107244" y="1575258"/>
                <a:ext cx="310993" cy="264555"/>
                <a:chOff x="2107244" y="1575258"/>
                <a:chExt cx="310993" cy="264555"/>
              </a:xfrm>
              <a:grpFill/>
            </p:grpSpPr>
            <p:sp>
              <p:nvSpPr>
                <p:cNvPr id="333" name="Rectangle 9">
                  <a:extLst>
                    <a:ext uri="{FF2B5EF4-FFF2-40B4-BE49-F238E27FC236}">
                      <a16:creationId xmlns:a16="http://schemas.microsoft.com/office/drawing/2014/main" id="{CDEBDF4C-7A95-40C8-A643-164524CD66DC}"/>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34" name="Line 10">
                  <a:extLst>
                    <a:ext uri="{FF2B5EF4-FFF2-40B4-BE49-F238E27FC236}">
                      <a16:creationId xmlns:a16="http://schemas.microsoft.com/office/drawing/2014/main" id="{25790AEB-2D06-4736-9717-5E3560EC9D3D}"/>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26" name="Group 325">
                <a:extLst>
                  <a:ext uri="{FF2B5EF4-FFF2-40B4-BE49-F238E27FC236}">
                    <a16:creationId xmlns:a16="http://schemas.microsoft.com/office/drawing/2014/main" id="{D1B978F7-FBBA-4D40-B141-5D6E178A00B1}"/>
                  </a:ext>
                </a:extLst>
              </p:cNvPr>
              <p:cNvGrpSpPr/>
              <p:nvPr/>
            </p:nvGrpSpPr>
            <p:grpSpPr>
              <a:xfrm>
                <a:off x="2287367" y="1599181"/>
                <a:ext cx="95690" cy="23923"/>
                <a:chOff x="2287367" y="1599181"/>
                <a:chExt cx="95690" cy="23923"/>
              </a:xfrm>
              <a:grpFill/>
            </p:grpSpPr>
            <p:sp>
              <p:nvSpPr>
                <p:cNvPr id="330" name="Oval 11">
                  <a:extLst>
                    <a:ext uri="{FF2B5EF4-FFF2-40B4-BE49-F238E27FC236}">
                      <a16:creationId xmlns:a16="http://schemas.microsoft.com/office/drawing/2014/main" id="{D3AF655B-0F30-4550-B82A-02B04A4429F8}"/>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31" name="Oval 12">
                  <a:extLst>
                    <a:ext uri="{FF2B5EF4-FFF2-40B4-BE49-F238E27FC236}">
                      <a16:creationId xmlns:a16="http://schemas.microsoft.com/office/drawing/2014/main" id="{EF712BC4-5A5B-499F-88B6-178BAD83F6B8}"/>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32" name="Oval 13">
                  <a:extLst>
                    <a:ext uri="{FF2B5EF4-FFF2-40B4-BE49-F238E27FC236}">
                      <a16:creationId xmlns:a16="http://schemas.microsoft.com/office/drawing/2014/main" id="{4973A96C-E99C-41CF-BCC3-5FAE2DD47DC4}"/>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27" name="Group 326">
                <a:extLst>
                  <a:ext uri="{FF2B5EF4-FFF2-40B4-BE49-F238E27FC236}">
                    <a16:creationId xmlns:a16="http://schemas.microsoft.com/office/drawing/2014/main" id="{29DBE7C3-F32D-4A14-A61D-F55C60125A2B}"/>
                  </a:ext>
                </a:extLst>
              </p:cNvPr>
              <p:cNvGrpSpPr/>
              <p:nvPr/>
            </p:nvGrpSpPr>
            <p:grpSpPr>
              <a:xfrm>
                <a:off x="2202934" y="1701907"/>
                <a:ext cx="95690" cy="90061"/>
                <a:chOff x="2202934" y="1701907"/>
                <a:chExt cx="95690" cy="90061"/>
              </a:xfrm>
              <a:grpFill/>
            </p:grpSpPr>
            <p:sp>
              <p:nvSpPr>
                <p:cNvPr id="328" name="Freeform 14">
                  <a:extLst>
                    <a:ext uri="{FF2B5EF4-FFF2-40B4-BE49-F238E27FC236}">
                      <a16:creationId xmlns:a16="http://schemas.microsoft.com/office/drawing/2014/main" id="{269EE0CB-809F-4630-90C3-41E9A514DA0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29" name="Line 15">
                  <a:extLst>
                    <a:ext uri="{FF2B5EF4-FFF2-40B4-BE49-F238E27FC236}">
                      <a16:creationId xmlns:a16="http://schemas.microsoft.com/office/drawing/2014/main" id="{BE0E22D9-9F40-430A-8A30-8DE47DB1EB03}"/>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292" name="Group 291">
              <a:extLst>
                <a:ext uri="{FF2B5EF4-FFF2-40B4-BE49-F238E27FC236}">
                  <a16:creationId xmlns:a16="http://schemas.microsoft.com/office/drawing/2014/main" id="{2255173D-7537-4624-81EB-5DF2EFC19D0C}"/>
                </a:ext>
              </a:extLst>
            </p:cNvPr>
            <p:cNvGrpSpPr/>
            <p:nvPr/>
          </p:nvGrpSpPr>
          <p:grpSpPr>
            <a:xfrm>
              <a:off x="4337775" y="2957085"/>
              <a:ext cx="360797" cy="306922"/>
              <a:chOff x="2107244" y="1575258"/>
              <a:chExt cx="310993" cy="264555"/>
            </a:xfrm>
            <a:noFill/>
          </p:grpSpPr>
          <p:grpSp>
            <p:nvGrpSpPr>
              <p:cNvPr id="315" name="Group 314">
                <a:extLst>
                  <a:ext uri="{FF2B5EF4-FFF2-40B4-BE49-F238E27FC236}">
                    <a16:creationId xmlns:a16="http://schemas.microsoft.com/office/drawing/2014/main" id="{A73CAAB9-76FF-4C62-B772-79CC9759715C}"/>
                  </a:ext>
                </a:extLst>
              </p:cNvPr>
              <p:cNvGrpSpPr/>
              <p:nvPr/>
            </p:nvGrpSpPr>
            <p:grpSpPr>
              <a:xfrm>
                <a:off x="2107244" y="1575258"/>
                <a:ext cx="310993" cy="264555"/>
                <a:chOff x="2107244" y="1575258"/>
                <a:chExt cx="310993" cy="264555"/>
              </a:xfrm>
              <a:grpFill/>
            </p:grpSpPr>
            <p:sp>
              <p:nvSpPr>
                <p:cNvPr id="323" name="Rectangle 9">
                  <a:extLst>
                    <a:ext uri="{FF2B5EF4-FFF2-40B4-BE49-F238E27FC236}">
                      <a16:creationId xmlns:a16="http://schemas.microsoft.com/office/drawing/2014/main" id="{CA11369F-A808-4B3E-AA24-AE86F6EC4E21}"/>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24" name="Line 10">
                  <a:extLst>
                    <a:ext uri="{FF2B5EF4-FFF2-40B4-BE49-F238E27FC236}">
                      <a16:creationId xmlns:a16="http://schemas.microsoft.com/office/drawing/2014/main" id="{6134A18B-3EF9-4070-B949-A1C48E1B4A03}"/>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16" name="Group 315">
                <a:extLst>
                  <a:ext uri="{FF2B5EF4-FFF2-40B4-BE49-F238E27FC236}">
                    <a16:creationId xmlns:a16="http://schemas.microsoft.com/office/drawing/2014/main" id="{CCF78467-D3B7-4F7B-99EA-BB443413FAAA}"/>
                  </a:ext>
                </a:extLst>
              </p:cNvPr>
              <p:cNvGrpSpPr/>
              <p:nvPr/>
            </p:nvGrpSpPr>
            <p:grpSpPr>
              <a:xfrm>
                <a:off x="2287367" y="1599181"/>
                <a:ext cx="95690" cy="23923"/>
                <a:chOff x="2287367" y="1599181"/>
                <a:chExt cx="95690" cy="23923"/>
              </a:xfrm>
              <a:grpFill/>
            </p:grpSpPr>
            <p:sp>
              <p:nvSpPr>
                <p:cNvPr id="320" name="Oval 11">
                  <a:extLst>
                    <a:ext uri="{FF2B5EF4-FFF2-40B4-BE49-F238E27FC236}">
                      <a16:creationId xmlns:a16="http://schemas.microsoft.com/office/drawing/2014/main" id="{2B475581-D9AE-4BA1-8613-9B912CDF0558}"/>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21" name="Oval 12">
                  <a:extLst>
                    <a:ext uri="{FF2B5EF4-FFF2-40B4-BE49-F238E27FC236}">
                      <a16:creationId xmlns:a16="http://schemas.microsoft.com/office/drawing/2014/main" id="{E77969A5-BA2F-4975-BC2B-BCE9AA92570C}"/>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22" name="Oval 13">
                  <a:extLst>
                    <a:ext uri="{FF2B5EF4-FFF2-40B4-BE49-F238E27FC236}">
                      <a16:creationId xmlns:a16="http://schemas.microsoft.com/office/drawing/2014/main" id="{7B613EA3-FB03-4696-B7C2-A5048798CB4D}"/>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17" name="Group 316">
                <a:extLst>
                  <a:ext uri="{FF2B5EF4-FFF2-40B4-BE49-F238E27FC236}">
                    <a16:creationId xmlns:a16="http://schemas.microsoft.com/office/drawing/2014/main" id="{A5D51E17-FB1B-490C-A7AA-50256BDD3488}"/>
                  </a:ext>
                </a:extLst>
              </p:cNvPr>
              <p:cNvGrpSpPr/>
              <p:nvPr/>
            </p:nvGrpSpPr>
            <p:grpSpPr>
              <a:xfrm>
                <a:off x="2202934" y="1701907"/>
                <a:ext cx="95690" cy="90061"/>
                <a:chOff x="2202934" y="1701907"/>
                <a:chExt cx="95690" cy="90061"/>
              </a:xfrm>
              <a:grpFill/>
            </p:grpSpPr>
            <p:sp>
              <p:nvSpPr>
                <p:cNvPr id="318" name="Freeform 14">
                  <a:extLst>
                    <a:ext uri="{FF2B5EF4-FFF2-40B4-BE49-F238E27FC236}">
                      <a16:creationId xmlns:a16="http://schemas.microsoft.com/office/drawing/2014/main" id="{242CF062-743C-4EA4-8BB2-91A7DC0AE2AD}"/>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19" name="Line 15">
                  <a:extLst>
                    <a:ext uri="{FF2B5EF4-FFF2-40B4-BE49-F238E27FC236}">
                      <a16:creationId xmlns:a16="http://schemas.microsoft.com/office/drawing/2014/main" id="{EBA8C26A-366F-409C-999F-C74B56E07493}"/>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293" name="Group 292">
              <a:extLst>
                <a:ext uri="{FF2B5EF4-FFF2-40B4-BE49-F238E27FC236}">
                  <a16:creationId xmlns:a16="http://schemas.microsoft.com/office/drawing/2014/main" id="{2159B8C1-74BA-4E22-83DD-D9B1610E8C4D}"/>
                </a:ext>
              </a:extLst>
            </p:cNvPr>
            <p:cNvGrpSpPr/>
            <p:nvPr/>
          </p:nvGrpSpPr>
          <p:grpSpPr>
            <a:xfrm>
              <a:off x="4914129" y="2957085"/>
              <a:ext cx="360797" cy="306922"/>
              <a:chOff x="2107244" y="1575258"/>
              <a:chExt cx="310993" cy="264555"/>
            </a:xfrm>
            <a:noFill/>
          </p:grpSpPr>
          <p:grpSp>
            <p:nvGrpSpPr>
              <p:cNvPr id="305" name="Group 304">
                <a:extLst>
                  <a:ext uri="{FF2B5EF4-FFF2-40B4-BE49-F238E27FC236}">
                    <a16:creationId xmlns:a16="http://schemas.microsoft.com/office/drawing/2014/main" id="{6D310131-F6A3-403D-A7BF-A0F6DC07F819}"/>
                  </a:ext>
                </a:extLst>
              </p:cNvPr>
              <p:cNvGrpSpPr/>
              <p:nvPr/>
            </p:nvGrpSpPr>
            <p:grpSpPr>
              <a:xfrm>
                <a:off x="2107244" y="1575258"/>
                <a:ext cx="310993" cy="264555"/>
                <a:chOff x="2107244" y="1575258"/>
                <a:chExt cx="310993" cy="264555"/>
              </a:xfrm>
              <a:grpFill/>
            </p:grpSpPr>
            <p:sp>
              <p:nvSpPr>
                <p:cNvPr id="313" name="Rectangle 9">
                  <a:extLst>
                    <a:ext uri="{FF2B5EF4-FFF2-40B4-BE49-F238E27FC236}">
                      <a16:creationId xmlns:a16="http://schemas.microsoft.com/office/drawing/2014/main" id="{90C56407-6601-47C4-9BC2-5D9CD8D76DF9}"/>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14" name="Line 10">
                  <a:extLst>
                    <a:ext uri="{FF2B5EF4-FFF2-40B4-BE49-F238E27FC236}">
                      <a16:creationId xmlns:a16="http://schemas.microsoft.com/office/drawing/2014/main" id="{9BAFF9FC-E6B3-4771-ACC8-F47B77A30C0F}"/>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06" name="Group 305">
                <a:extLst>
                  <a:ext uri="{FF2B5EF4-FFF2-40B4-BE49-F238E27FC236}">
                    <a16:creationId xmlns:a16="http://schemas.microsoft.com/office/drawing/2014/main" id="{74EF66B9-D280-4164-8845-873AFBB40C2A}"/>
                  </a:ext>
                </a:extLst>
              </p:cNvPr>
              <p:cNvGrpSpPr/>
              <p:nvPr/>
            </p:nvGrpSpPr>
            <p:grpSpPr>
              <a:xfrm>
                <a:off x="2287367" y="1599181"/>
                <a:ext cx="95690" cy="23923"/>
                <a:chOff x="2287367" y="1599181"/>
                <a:chExt cx="95690" cy="23923"/>
              </a:xfrm>
              <a:grpFill/>
            </p:grpSpPr>
            <p:sp>
              <p:nvSpPr>
                <p:cNvPr id="310" name="Oval 11">
                  <a:extLst>
                    <a:ext uri="{FF2B5EF4-FFF2-40B4-BE49-F238E27FC236}">
                      <a16:creationId xmlns:a16="http://schemas.microsoft.com/office/drawing/2014/main" id="{911416D2-16B0-4ED6-BB6B-7D5EC3F51A9E}"/>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11" name="Oval 12">
                  <a:extLst>
                    <a:ext uri="{FF2B5EF4-FFF2-40B4-BE49-F238E27FC236}">
                      <a16:creationId xmlns:a16="http://schemas.microsoft.com/office/drawing/2014/main" id="{D239FD43-A673-4F89-B31A-797C2D890882}"/>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12" name="Oval 13">
                  <a:extLst>
                    <a:ext uri="{FF2B5EF4-FFF2-40B4-BE49-F238E27FC236}">
                      <a16:creationId xmlns:a16="http://schemas.microsoft.com/office/drawing/2014/main" id="{A83D98CB-0E2A-44AC-9B4B-E74F24CA2760}"/>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307" name="Group 306">
                <a:extLst>
                  <a:ext uri="{FF2B5EF4-FFF2-40B4-BE49-F238E27FC236}">
                    <a16:creationId xmlns:a16="http://schemas.microsoft.com/office/drawing/2014/main" id="{3709E0E4-EE91-4D6C-81BA-7091AC40047C}"/>
                  </a:ext>
                </a:extLst>
              </p:cNvPr>
              <p:cNvGrpSpPr/>
              <p:nvPr/>
            </p:nvGrpSpPr>
            <p:grpSpPr>
              <a:xfrm>
                <a:off x="2202934" y="1701907"/>
                <a:ext cx="95690" cy="90061"/>
                <a:chOff x="2202934" y="1701907"/>
                <a:chExt cx="95690" cy="90061"/>
              </a:xfrm>
              <a:grpFill/>
            </p:grpSpPr>
            <p:sp>
              <p:nvSpPr>
                <p:cNvPr id="308" name="Freeform 14">
                  <a:extLst>
                    <a:ext uri="{FF2B5EF4-FFF2-40B4-BE49-F238E27FC236}">
                      <a16:creationId xmlns:a16="http://schemas.microsoft.com/office/drawing/2014/main" id="{D30EA120-FAA2-4BE5-94CA-2175011A58D9}"/>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09" name="Line 15">
                  <a:extLst>
                    <a:ext uri="{FF2B5EF4-FFF2-40B4-BE49-F238E27FC236}">
                      <a16:creationId xmlns:a16="http://schemas.microsoft.com/office/drawing/2014/main" id="{974DBF27-CCB8-4DB7-8601-C439487875DA}"/>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294" name="Group 293">
              <a:extLst>
                <a:ext uri="{FF2B5EF4-FFF2-40B4-BE49-F238E27FC236}">
                  <a16:creationId xmlns:a16="http://schemas.microsoft.com/office/drawing/2014/main" id="{51887689-6BD0-46D1-A98E-FD5831109C2E}"/>
                </a:ext>
              </a:extLst>
            </p:cNvPr>
            <p:cNvGrpSpPr/>
            <p:nvPr/>
          </p:nvGrpSpPr>
          <p:grpSpPr>
            <a:xfrm>
              <a:off x="5482774" y="2957085"/>
              <a:ext cx="360797" cy="306922"/>
              <a:chOff x="2107244" y="1575258"/>
              <a:chExt cx="310993" cy="264555"/>
            </a:xfrm>
            <a:solidFill>
              <a:schemeClr val="accent2">
                <a:lumMod val="20000"/>
                <a:lumOff val="80000"/>
              </a:schemeClr>
            </a:solidFill>
          </p:grpSpPr>
          <p:grpSp>
            <p:nvGrpSpPr>
              <p:cNvPr id="295" name="Group 294">
                <a:extLst>
                  <a:ext uri="{FF2B5EF4-FFF2-40B4-BE49-F238E27FC236}">
                    <a16:creationId xmlns:a16="http://schemas.microsoft.com/office/drawing/2014/main" id="{253B85D4-FE78-43D5-85CC-C03031763966}"/>
                  </a:ext>
                </a:extLst>
              </p:cNvPr>
              <p:cNvGrpSpPr/>
              <p:nvPr/>
            </p:nvGrpSpPr>
            <p:grpSpPr>
              <a:xfrm>
                <a:off x="2107244" y="1575258"/>
                <a:ext cx="310993" cy="264555"/>
                <a:chOff x="2107244" y="1575258"/>
                <a:chExt cx="310993" cy="264555"/>
              </a:xfrm>
              <a:grpFill/>
            </p:grpSpPr>
            <p:sp>
              <p:nvSpPr>
                <p:cNvPr id="303" name="Rectangle 9">
                  <a:extLst>
                    <a:ext uri="{FF2B5EF4-FFF2-40B4-BE49-F238E27FC236}">
                      <a16:creationId xmlns:a16="http://schemas.microsoft.com/office/drawing/2014/main" id="{EA32B367-57D3-4150-8CE7-8673FCC12BAF}"/>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04" name="Line 10">
                  <a:extLst>
                    <a:ext uri="{FF2B5EF4-FFF2-40B4-BE49-F238E27FC236}">
                      <a16:creationId xmlns:a16="http://schemas.microsoft.com/office/drawing/2014/main" id="{0212DED9-3F78-4811-A94E-402B6DCE7349}"/>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96" name="Group 295">
                <a:extLst>
                  <a:ext uri="{FF2B5EF4-FFF2-40B4-BE49-F238E27FC236}">
                    <a16:creationId xmlns:a16="http://schemas.microsoft.com/office/drawing/2014/main" id="{F9F083E7-DE15-484F-B9A8-5318AFC3DCF1}"/>
                  </a:ext>
                </a:extLst>
              </p:cNvPr>
              <p:cNvGrpSpPr/>
              <p:nvPr/>
            </p:nvGrpSpPr>
            <p:grpSpPr>
              <a:xfrm>
                <a:off x="2287367" y="1599181"/>
                <a:ext cx="95690" cy="23923"/>
                <a:chOff x="2287367" y="1599181"/>
                <a:chExt cx="95690" cy="23923"/>
              </a:xfrm>
              <a:grpFill/>
            </p:grpSpPr>
            <p:sp>
              <p:nvSpPr>
                <p:cNvPr id="300" name="Oval 11">
                  <a:extLst>
                    <a:ext uri="{FF2B5EF4-FFF2-40B4-BE49-F238E27FC236}">
                      <a16:creationId xmlns:a16="http://schemas.microsoft.com/office/drawing/2014/main" id="{AD8FA7B2-31EE-40CF-B5E7-9B6F1CEA59DE}"/>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01" name="Oval 12">
                  <a:extLst>
                    <a:ext uri="{FF2B5EF4-FFF2-40B4-BE49-F238E27FC236}">
                      <a16:creationId xmlns:a16="http://schemas.microsoft.com/office/drawing/2014/main" id="{93BA65DD-E628-4984-979B-D568D2347E0E}"/>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302" name="Oval 13">
                  <a:extLst>
                    <a:ext uri="{FF2B5EF4-FFF2-40B4-BE49-F238E27FC236}">
                      <a16:creationId xmlns:a16="http://schemas.microsoft.com/office/drawing/2014/main" id="{9B87BEAC-BBAB-499C-916D-5B6018B69862}"/>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297" name="Group 296">
                <a:extLst>
                  <a:ext uri="{FF2B5EF4-FFF2-40B4-BE49-F238E27FC236}">
                    <a16:creationId xmlns:a16="http://schemas.microsoft.com/office/drawing/2014/main" id="{D72A9837-A0C5-4F98-9949-96044DC3EE18}"/>
                  </a:ext>
                </a:extLst>
              </p:cNvPr>
              <p:cNvGrpSpPr/>
              <p:nvPr/>
            </p:nvGrpSpPr>
            <p:grpSpPr>
              <a:xfrm>
                <a:off x="2202934" y="1701907"/>
                <a:ext cx="95690" cy="90061"/>
                <a:chOff x="2202934" y="1701907"/>
                <a:chExt cx="95690" cy="90061"/>
              </a:xfrm>
              <a:grpFill/>
            </p:grpSpPr>
            <p:sp>
              <p:nvSpPr>
                <p:cNvPr id="298" name="Freeform 14">
                  <a:extLst>
                    <a:ext uri="{FF2B5EF4-FFF2-40B4-BE49-F238E27FC236}">
                      <a16:creationId xmlns:a16="http://schemas.microsoft.com/office/drawing/2014/main" id="{6895CD37-1CE9-49A5-B9AA-6985299928E6}"/>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299" name="Line 15">
                  <a:extLst>
                    <a:ext uri="{FF2B5EF4-FFF2-40B4-BE49-F238E27FC236}">
                      <a16:creationId xmlns:a16="http://schemas.microsoft.com/office/drawing/2014/main" id="{A490113C-AEA6-4243-A6EB-29F2056E2886}"/>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86" name="Group 485">
              <a:extLst>
                <a:ext uri="{FF2B5EF4-FFF2-40B4-BE49-F238E27FC236}">
                  <a16:creationId xmlns:a16="http://schemas.microsoft.com/office/drawing/2014/main" id="{9F4FAFBC-816B-4C55-AD15-D7F9D533B4DF}"/>
                </a:ext>
              </a:extLst>
            </p:cNvPr>
            <p:cNvGrpSpPr/>
            <p:nvPr/>
          </p:nvGrpSpPr>
          <p:grpSpPr>
            <a:xfrm>
              <a:off x="879643" y="4422663"/>
              <a:ext cx="360797" cy="306922"/>
              <a:chOff x="2107244" y="1575258"/>
              <a:chExt cx="310993" cy="264555"/>
            </a:xfrm>
            <a:noFill/>
          </p:grpSpPr>
          <p:grpSp>
            <p:nvGrpSpPr>
              <p:cNvPr id="575" name="Group 574">
                <a:extLst>
                  <a:ext uri="{FF2B5EF4-FFF2-40B4-BE49-F238E27FC236}">
                    <a16:creationId xmlns:a16="http://schemas.microsoft.com/office/drawing/2014/main" id="{C45AE178-415D-44D7-96B5-7C622B3FAD5A}"/>
                  </a:ext>
                </a:extLst>
              </p:cNvPr>
              <p:cNvGrpSpPr/>
              <p:nvPr/>
            </p:nvGrpSpPr>
            <p:grpSpPr>
              <a:xfrm>
                <a:off x="2107244" y="1575258"/>
                <a:ext cx="310993" cy="264555"/>
                <a:chOff x="2107244" y="1575258"/>
                <a:chExt cx="310993" cy="264555"/>
              </a:xfrm>
              <a:grpFill/>
            </p:grpSpPr>
            <p:sp>
              <p:nvSpPr>
                <p:cNvPr id="583" name="Rectangle 9">
                  <a:extLst>
                    <a:ext uri="{FF2B5EF4-FFF2-40B4-BE49-F238E27FC236}">
                      <a16:creationId xmlns:a16="http://schemas.microsoft.com/office/drawing/2014/main" id="{7025103A-05A1-4AD0-AFC2-0D304832C8D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84" name="Line 10">
                  <a:extLst>
                    <a:ext uri="{FF2B5EF4-FFF2-40B4-BE49-F238E27FC236}">
                      <a16:creationId xmlns:a16="http://schemas.microsoft.com/office/drawing/2014/main" id="{335E0939-DDA4-44C8-A7C7-74853B573A23}"/>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76" name="Group 575">
                <a:extLst>
                  <a:ext uri="{FF2B5EF4-FFF2-40B4-BE49-F238E27FC236}">
                    <a16:creationId xmlns:a16="http://schemas.microsoft.com/office/drawing/2014/main" id="{13337A56-F43A-4B2E-A6A9-D4B32C07C2FC}"/>
                  </a:ext>
                </a:extLst>
              </p:cNvPr>
              <p:cNvGrpSpPr/>
              <p:nvPr/>
            </p:nvGrpSpPr>
            <p:grpSpPr>
              <a:xfrm>
                <a:off x="2287367" y="1599181"/>
                <a:ext cx="95690" cy="23923"/>
                <a:chOff x="2287367" y="1599181"/>
                <a:chExt cx="95690" cy="23923"/>
              </a:xfrm>
              <a:grpFill/>
            </p:grpSpPr>
            <p:sp>
              <p:nvSpPr>
                <p:cNvPr id="580" name="Oval 11">
                  <a:extLst>
                    <a:ext uri="{FF2B5EF4-FFF2-40B4-BE49-F238E27FC236}">
                      <a16:creationId xmlns:a16="http://schemas.microsoft.com/office/drawing/2014/main" id="{EB9F3414-C4E6-43DA-9EF4-387B8AE13FB1}"/>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81" name="Oval 12">
                  <a:extLst>
                    <a:ext uri="{FF2B5EF4-FFF2-40B4-BE49-F238E27FC236}">
                      <a16:creationId xmlns:a16="http://schemas.microsoft.com/office/drawing/2014/main" id="{D8E6228F-808E-4AB5-90C6-CA5BCFCCFA98}"/>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82" name="Oval 13">
                  <a:extLst>
                    <a:ext uri="{FF2B5EF4-FFF2-40B4-BE49-F238E27FC236}">
                      <a16:creationId xmlns:a16="http://schemas.microsoft.com/office/drawing/2014/main" id="{B1D8070F-3EA0-4824-98A9-0B9FF00B93CD}"/>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77" name="Group 576">
                <a:extLst>
                  <a:ext uri="{FF2B5EF4-FFF2-40B4-BE49-F238E27FC236}">
                    <a16:creationId xmlns:a16="http://schemas.microsoft.com/office/drawing/2014/main" id="{25B4D38D-DB86-4BA2-B6E2-7DEA0D703A09}"/>
                  </a:ext>
                </a:extLst>
              </p:cNvPr>
              <p:cNvGrpSpPr/>
              <p:nvPr/>
            </p:nvGrpSpPr>
            <p:grpSpPr>
              <a:xfrm>
                <a:off x="2202934" y="1701907"/>
                <a:ext cx="95690" cy="90061"/>
                <a:chOff x="2202934" y="1701907"/>
                <a:chExt cx="95690" cy="90061"/>
              </a:xfrm>
              <a:grpFill/>
            </p:grpSpPr>
            <p:sp>
              <p:nvSpPr>
                <p:cNvPr id="578" name="Freeform 14">
                  <a:extLst>
                    <a:ext uri="{FF2B5EF4-FFF2-40B4-BE49-F238E27FC236}">
                      <a16:creationId xmlns:a16="http://schemas.microsoft.com/office/drawing/2014/main" id="{434AAEDD-1E86-4386-AE89-E155400400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79" name="Line 15">
                  <a:extLst>
                    <a:ext uri="{FF2B5EF4-FFF2-40B4-BE49-F238E27FC236}">
                      <a16:creationId xmlns:a16="http://schemas.microsoft.com/office/drawing/2014/main" id="{11609423-85B6-4C6C-AD35-18A1E14D2BDB}"/>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87" name="Group 486">
              <a:extLst>
                <a:ext uri="{FF2B5EF4-FFF2-40B4-BE49-F238E27FC236}">
                  <a16:creationId xmlns:a16="http://schemas.microsoft.com/office/drawing/2014/main" id="{34228BD7-2A88-4174-B3A1-F7F72AC321AF}"/>
                </a:ext>
              </a:extLst>
            </p:cNvPr>
            <p:cNvGrpSpPr/>
            <p:nvPr/>
          </p:nvGrpSpPr>
          <p:grpSpPr>
            <a:xfrm>
              <a:off x="1455999" y="4422663"/>
              <a:ext cx="360797" cy="306922"/>
              <a:chOff x="2107244" y="1575258"/>
              <a:chExt cx="310993" cy="264555"/>
            </a:xfrm>
            <a:noFill/>
          </p:grpSpPr>
          <p:grpSp>
            <p:nvGrpSpPr>
              <p:cNvPr id="565" name="Group 564">
                <a:extLst>
                  <a:ext uri="{FF2B5EF4-FFF2-40B4-BE49-F238E27FC236}">
                    <a16:creationId xmlns:a16="http://schemas.microsoft.com/office/drawing/2014/main" id="{525FAF71-4D3F-42C5-ADF5-7C977B0960D3}"/>
                  </a:ext>
                </a:extLst>
              </p:cNvPr>
              <p:cNvGrpSpPr/>
              <p:nvPr/>
            </p:nvGrpSpPr>
            <p:grpSpPr>
              <a:xfrm>
                <a:off x="2107244" y="1575258"/>
                <a:ext cx="310993" cy="264555"/>
                <a:chOff x="2107244" y="1575258"/>
                <a:chExt cx="310993" cy="264555"/>
              </a:xfrm>
              <a:grpFill/>
            </p:grpSpPr>
            <p:sp>
              <p:nvSpPr>
                <p:cNvPr id="573" name="Rectangle 9">
                  <a:extLst>
                    <a:ext uri="{FF2B5EF4-FFF2-40B4-BE49-F238E27FC236}">
                      <a16:creationId xmlns:a16="http://schemas.microsoft.com/office/drawing/2014/main" id="{1FE36140-7AFA-465F-A380-D18A9E400D5F}"/>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74" name="Line 10">
                  <a:extLst>
                    <a:ext uri="{FF2B5EF4-FFF2-40B4-BE49-F238E27FC236}">
                      <a16:creationId xmlns:a16="http://schemas.microsoft.com/office/drawing/2014/main" id="{D3E202E3-9C06-4C0A-AED9-842CE7E726BA}"/>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66" name="Group 565">
                <a:extLst>
                  <a:ext uri="{FF2B5EF4-FFF2-40B4-BE49-F238E27FC236}">
                    <a16:creationId xmlns:a16="http://schemas.microsoft.com/office/drawing/2014/main" id="{A2F1898C-4AB6-4DBC-A32F-17ADB8624120}"/>
                  </a:ext>
                </a:extLst>
              </p:cNvPr>
              <p:cNvGrpSpPr/>
              <p:nvPr/>
            </p:nvGrpSpPr>
            <p:grpSpPr>
              <a:xfrm>
                <a:off x="2287367" y="1599181"/>
                <a:ext cx="95690" cy="23923"/>
                <a:chOff x="2287367" y="1599181"/>
                <a:chExt cx="95690" cy="23923"/>
              </a:xfrm>
              <a:grpFill/>
            </p:grpSpPr>
            <p:sp>
              <p:nvSpPr>
                <p:cNvPr id="570" name="Oval 11">
                  <a:extLst>
                    <a:ext uri="{FF2B5EF4-FFF2-40B4-BE49-F238E27FC236}">
                      <a16:creationId xmlns:a16="http://schemas.microsoft.com/office/drawing/2014/main" id="{93CC7487-0D09-4235-959D-C0F2FE1522B2}"/>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71" name="Oval 12">
                  <a:extLst>
                    <a:ext uri="{FF2B5EF4-FFF2-40B4-BE49-F238E27FC236}">
                      <a16:creationId xmlns:a16="http://schemas.microsoft.com/office/drawing/2014/main" id="{D0C9F565-09C5-460B-BE73-EAE5A5BC8D80}"/>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72" name="Oval 13">
                  <a:extLst>
                    <a:ext uri="{FF2B5EF4-FFF2-40B4-BE49-F238E27FC236}">
                      <a16:creationId xmlns:a16="http://schemas.microsoft.com/office/drawing/2014/main" id="{3AD4F101-C244-43A7-9521-49ACE2B65507}"/>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67" name="Group 566">
                <a:extLst>
                  <a:ext uri="{FF2B5EF4-FFF2-40B4-BE49-F238E27FC236}">
                    <a16:creationId xmlns:a16="http://schemas.microsoft.com/office/drawing/2014/main" id="{1D751E7A-7BBA-466E-B27D-B9C8FF358201}"/>
                  </a:ext>
                </a:extLst>
              </p:cNvPr>
              <p:cNvGrpSpPr/>
              <p:nvPr/>
            </p:nvGrpSpPr>
            <p:grpSpPr>
              <a:xfrm>
                <a:off x="2202934" y="1701907"/>
                <a:ext cx="95690" cy="90061"/>
                <a:chOff x="2202934" y="1701907"/>
                <a:chExt cx="95690" cy="90061"/>
              </a:xfrm>
              <a:grpFill/>
            </p:grpSpPr>
            <p:sp>
              <p:nvSpPr>
                <p:cNvPr id="568" name="Freeform 14">
                  <a:extLst>
                    <a:ext uri="{FF2B5EF4-FFF2-40B4-BE49-F238E27FC236}">
                      <a16:creationId xmlns:a16="http://schemas.microsoft.com/office/drawing/2014/main" id="{EB536545-2CB7-4727-BBF6-CEB086C5749C}"/>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69" name="Line 15">
                  <a:extLst>
                    <a:ext uri="{FF2B5EF4-FFF2-40B4-BE49-F238E27FC236}">
                      <a16:creationId xmlns:a16="http://schemas.microsoft.com/office/drawing/2014/main" id="{553D2015-E2D3-4E09-8CE8-950F45C6EAB1}"/>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88" name="Group 487">
              <a:extLst>
                <a:ext uri="{FF2B5EF4-FFF2-40B4-BE49-F238E27FC236}">
                  <a16:creationId xmlns:a16="http://schemas.microsoft.com/office/drawing/2014/main" id="{FD357637-6D27-4832-BFAE-71FAF55CBB9E}"/>
                </a:ext>
              </a:extLst>
            </p:cNvPr>
            <p:cNvGrpSpPr/>
            <p:nvPr/>
          </p:nvGrpSpPr>
          <p:grpSpPr>
            <a:xfrm>
              <a:off x="2032354" y="4422663"/>
              <a:ext cx="360797" cy="306922"/>
              <a:chOff x="2107244" y="1575258"/>
              <a:chExt cx="310993" cy="264555"/>
            </a:xfrm>
            <a:noFill/>
          </p:grpSpPr>
          <p:grpSp>
            <p:nvGrpSpPr>
              <p:cNvPr id="555" name="Group 554">
                <a:extLst>
                  <a:ext uri="{FF2B5EF4-FFF2-40B4-BE49-F238E27FC236}">
                    <a16:creationId xmlns:a16="http://schemas.microsoft.com/office/drawing/2014/main" id="{237822BE-F195-4C1E-8782-72DCE1EFFE9D}"/>
                  </a:ext>
                </a:extLst>
              </p:cNvPr>
              <p:cNvGrpSpPr/>
              <p:nvPr/>
            </p:nvGrpSpPr>
            <p:grpSpPr>
              <a:xfrm>
                <a:off x="2107244" y="1575258"/>
                <a:ext cx="310993" cy="264555"/>
                <a:chOff x="2107244" y="1575258"/>
                <a:chExt cx="310993" cy="264555"/>
              </a:xfrm>
              <a:grpFill/>
            </p:grpSpPr>
            <p:sp>
              <p:nvSpPr>
                <p:cNvPr id="563" name="Rectangle 9">
                  <a:extLst>
                    <a:ext uri="{FF2B5EF4-FFF2-40B4-BE49-F238E27FC236}">
                      <a16:creationId xmlns:a16="http://schemas.microsoft.com/office/drawing/2014/main" id="{05D15826-B019-4537-A7E9-B79F961509B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64" name="Line 10">
                  <a:extLst>
                    <a:ext uri="{FF2B5EF4-FFF2-40B4-BE49-F238E27FC236}">
                      <a16:creationId xmlns:a16="http://schemas.microsoft.com/office/drawing/2014/main" id="{171F7E42-AF77-46A4-A58A-F0A38713D36B}"/>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56" name="Group 555">
                <a:extLst>
                  <a:ext uri="{FF2B5EF4-FFF2-40B4-BE49-F238E27FC236}">
                    <a16:creationId xmlns:a16="http://schemas.microsoft.com/office/drawing/2014/main" id="{28068E7C-3A95-4D16-9FC2-2ED35D7ECC21}"/>
                  </a:ext>
                </a:extLst>
              </p:cNvPr>
              <p:cNvGrpSpPr/>
              <p:nvPr/>
            </p:nvGrpSpPr>
            <p:grpSpPr>
              <a:xfrm>
                <a:off x="2287367" y="1599181"/>
                <a:ext cx="95690" cy="23923"/>
                <a:chOff x="2287367" y="1599181"/>
                <a:chExt cx="95690" cy="23923"/>
              </a:xfrm>
              <a:grpFill/>
            </p:grpSpPr>
            <p:sp>
              <p:nvSpPr>
                <p:cNvPr id="560" name="Oval 11">
                  <a:extLst>
                    <a:ext uri="{FF2B5EF4-FFF2-40B4-BE49-F238E27FC236}">
                      <a16:creationId xmlns:a16="http://schemas.microsoft.com/office/drawing/2014/main" id="{335613F1-4B1E-4CAB-B511-9A50B9B59A2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61" name="Oval 12">
                  <a:extLst>
                    <a:ext uri="{FF2B5EF4-FFF2-40B4-BE49-F238E27FC236}">
                      <a16:creationId xmlns:a16="http://schemas.microsoft.com/office/drawing/2014/main" id="{871B1FBF-A3A9-463B-A4D3-A0E1FAAA223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62" name="Oval 13">
                  <a:extLst>
                    <a:ext uri="{FF2B5EF4-FFF2-40B4-BE49-F238E27FC236}">
                      <a16:creationId xmlns:a16="http://schemas.microsoft.com/office/drawing/2014/main" id="{EBBB61FA-630D-41EE-8775-3ACD77BE4AC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57" name="Group 556">
                <a:extLst>
                  <a:ext uri="{FF2B5EF4-FFF2-40B4-BE49-F238E27FC236}">
                    <a16:creationId xmlns:a16="http://schemas.microsoft.com/office/drawing/2014/main" id="{1451BD54-6A3A-4969-90EF-742408917F05}"/>
                  </a:ext>
                </a:extLst>
              </p:cNvPr>
              <p:cNvGrpSpPr/>
              <p:nvPr/>
            </p:nvGrpSpPr>
            <p:grpSpPr>
              <a:xfrm>
                <a:off x="2202934" y="1701907"/>
                <a:ext cx="95690" cy="90061"/>
                <a:chOff x="2202934" y="1701907"/>
                <a:chExt cx="95690" cy="90061"/>
              </a:xfrm>
              <a:grpFill/>
            </p:grpSpPr>
            <p:sp>
              <p:nvSpPr>
                <p:cNvPr id="558" name="Freeform 14">
                  <a:extLst>
                    <a:ext uri="{FF2B5EF4-FFF2-40B4-BE49-F238E27FC236}">
                      <a16:creationId xmlns:a16="http://schemas.microsoft.com/office/drawing/2014/main" id="{C3C238F8-D386-4463-BE35-A02DB19D8DA4}"/>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59" name="Line 15">
                  <a:extLst>
                    <a:ext uri="{FF2B5EF4-FFF2-40B4-BE49-F238E27FC236}">
                      <a16:creationId xmlns:a16="http://schemas.microsoft.com/office/drawing/2014/main" id="{05DC3FF3-71E7-4F68-8416-BEC6295C1570}"/>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89" name="Group 488">
              <a:extLst>
                <a:ext uri="{FF2B5EF4-FFF2-40B4-BE49-F238E27FC236}">
                  <a16:creationId xmlns:a16="http://schemas.microsoft.com/office/drawing/2014/main" id="{806441B7-6249-4887-A6DF-26B73359C9DB}"/>
                </a:ext>
              </a:extLst>
            </p:cNvPr>
            <p:cNvGrpSpPr/>
            <p:nvPr/>
          </p:nvGrpSpPr>
          <p:grpSpPr>
            <a:xfrm>
              <a:off x="2608710" y="4422663"/>
              <a:ext cx="360797" cy="306922"/>
              <a:chOff x="2107244" y="1575258"/>
              <a:chExt cx="310993" cy="264555"/>
            </a:xfrm>
            <a:noFill/>
          </p:grpSpPr>
          <p:grpSp>
            <p:nvGrpSpPr>
              <p:cNvPr id="545" name="Group 544">
                <a:extLst>
                  <a:ext uri="{FF2B5EF4-FFF2-40B4-BE49-F238E27FC236}">
                    <a16:creationId xmlns:a16="http://schemas.microsoft.com/office/drawing/2014/main" id="{A33041C4-AD65-41A0-918F-001477BAF8E2}"/>
                  </a:ext>
                </a:extLst>
              </p:cNvPr>
              <p:cNvGrpSpPr/>
              <p:nvPr/>
            </p:nvGrpSpPr>
            <p:grpSpPr>
              <a:xfrm>
                <a:off x="2107244" y="1575258"/>
                <a:ext cx="310993" cy="264555"/>
                <a:chOff x="2107244" y="1575258"/>
                <a:chExt cx="310993" cy="264555"/>
              </a:xfrm>
              <a:grpFill/>
            </p:grpSpPr>
            <p:sp>
              <p:nvSpPr>
                <p:cNvPr id="553" name="Rectangle 9">
                  <a:extLst>
                    <a:ext uri="{FF2B5EF4-FFF2-40B4-BE49-F238E27FC236}">
                      <a16:creationId xmlns:a16="http://schemas.microsoft.com/office/drawing/2014/main" id="{4B37851D-919A-4EDC-ABAC-25D338FA98B0}"/>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54" name="Line 10">
                  <a:extLst>
                    <a:ext uri="{FF2B5EF4-FFF2-40B4-BE49-F238E27FC236}">
                      <a16:creationId xmlns:a16="http://schemas.microsoft.com/office/drawing/2014/main" id="{31D81B22-6A3A-4323-B751-6A9B5AD24324}"/>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46" name="Group 545">
                <a:extLst>
                  <a:ext uri="{FF2B5EF4-FFF2-40B4-BE49-F238E27FC236}">
                    <a16:creationId xmlns:a16="http://schemas.microsoft.com/office/drawing/2014/main" id="{38DD2EB6-77FC-4BCC-A704-A9A53371EE5B}"/>
                  </a:ext>
                </a:extLst>
              </p:cNvPr>
              <p:cNvGrpSpPr/>
              <p:nvPr/>
            </p:nvGrpSpPr>
            <p:grpSpPr>
              <a:xfrm>
                <a:off x="2287367" y="1599181"/>
                <a:ext cx="95690" cy="23923"/>
                <a:chOff x="2287367" y="1599181"/>
                <a:chExt cx="95690" cy="23923"/>
              </a:xfrm>
              <a:grpFill/>
            </p:grpSpPr>
            <p:sp>
              <p:nvSpPr>
                <p:cNvPr id="550" name="Oval 11">
                  <a:extLst>
                    <a:ext uri="{FF2B5EF4-FFF2-40B4-BE49-F238E27FC236}">
                      <a16:creationId xmlns:a16="http://schemas.microsoft.com/office/drawing/2014/main" id="{05D6665F-5205-4D62-8637-EB3DD8476CF9}"/>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51" name="Oval 12">
                  <a:extLst>
                    <a:ext uri="{FF2B5EF4-FFF2-40B4-BE49-F238E27FC236}">
                      <a16:creationId xmlns:a16="http://schemas.microsoft.com/office/drawing/2014/main" id="{98AB03F7-D6F0-4793-8FA9-E167B839C35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52" name="Oval 13">
                  <a:extLst>
                    <a:ext uri="{FF2B5EF4-FFF2-40B4-BE49-F238E27FC236}">
                      <a16:creationId xmlns:a16="http://schemas.microsoft.com/office/drawing/2014/main" id="{E73D7989-A9F3-47D0-B79E-A30E629CF29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47" name="Group 546">
                <a:extLst>
                  <a:ext uri="{FF2B5EF4-FFF2-40B4-BE49-F238E27FC236}">
                    <a16:creationId xmlns:a16="http://schemas.microsoft.com/office/drawing/2014/main" id="{02116BC3-1423-43C0-A697-9780E79A8FF8}"/>
                  </a:ext>
                </a:extLst>
              </p:cNvPr>
              <p:cNvGrpSpPr/>
              <p:nvPr/>
            </p:nvGrpSpPr>
            <p:grpSpPr>
              <a:xfrm>
                <a:off x="2202934" y="1701907"/>
                <a:ext cx="95690" cy="90061"/>
                <a:chOff x="2202934" y="1701907"/>
                <a:chExt cx="95690" cy="90061"/>
              </a:xfrm>
              <a:grpFill/>
            </p:grpSpPr>
            <p:sp>
              <p:nvSpPr>
                <p:cNvPr id="548" name="Freeform 14">
                  <a:extLst>
                    <a:ext uri="{FF2B5EF4-FFF2-40B4-BE49-F238E27FC236}">
                      <a16:creationId xmlns:a16="http://schemas.microsoft.com/office/drawing/2014/main" id="{5E100B55-95AB-4A5F-ADDC-5A3B028EEB6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49" name="Line 15">
                  <a:extLst>
                    <a:ext uri="{FF2B5EF4-FFF2-40B4-BE49-F238E27FC236}">
                      <a16:creationId xmlns:a16="http://schemas.microsoft.com/office/drawing/2014/main" id="{1E36953A-D142-4E98-9584-9828B990DD1C}"/>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90" name="Group 489">
              <a:extLst>
                <a:ext uri="{FF2B5EF4-FFF2-40B4-BE49-F238E27FC236}">
                  <a16:creationId xmlns:a16="http://schemas.microsoft.com/office/drawing/2014/main" id="{94E383B1-378B-4237-A78B-D3DDD9FD9FE5}"/>
                </a:ext>
              </a:extLst>
            </p:cNvPr>
            <p:cNvGrpSpPr/>
            <p:nvPr/>
          </p:nvGrpSpPr>
          <p:grpSpPr>
            <a:xfrm>
              <a:off x="3185064" y="4422663"/>
              <a:ext cx="360797" cy="306922"/>
              <a:chOff x="2107244" y="1575258"/>
              <a:chExt cx="310993" cy="264555"/>
            </a:xfrm>
            <a:noFill/>
          </p:grpSpPr>
          <p:grpSp>
            <p:nvGrpSpPr>
              <p:cNvPr id="535" name="Group 534">
                <a:extLst>
                  <a:ext uri="{FF2B5EF4-FFF2-40B4-BE49-F238E27FC236}">
                    <a16:creationId xmlns:a16="http://schemas.microsoft.com/office/drawing/2014/main" id="{97C131DD-4A6B-403D-B7D8-5BADB758FB26}"/>
                  </a:ext>
                </a:extLst>
              </p:cNvPr>
              <p:cNvGrpSpPr/>
              <p:nvPr/>
            </p:nvGrpSpPr>
            <p:grpSpPr>
              <a:xfrm>
                <a:off x="2107244" y="1575258"/>
                <a:ext cx="310993" cy="264555"/>
                <a:chOff x="2107244" y="1575258"/>
                <a:chExt cx="310993" cy="264555"/>
              </a:xfrm>
              <a:grpFill/>
            </p:grpSpPr>
            <p:sp>
              <p:nvSpPr>
                <p:cNvPr id="543" name="Rectangle 9">
                  <a:extLst>
                    <a:ext uri="{FF2B5EF4-FFF2-40B4-BE49-F238E27FC236}">
                      <a16:creationId xmlns:a16="http://schemas.microsoft.com/office/drawing/2014/main" id="{F3918839-D064-4791-BF47-F5C49BC27AF0}"/>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44" name="Line 10">
                  <a:extLst>
                    <a:ext uri="{FF2B5EF4-FFF2-40B4-BE49-F238E27FC236}">
                      <a16:creationId xmlns:a16="http://schemas.microsoft.com/office/drawing/2014/main" id="{D75DF073-5E4F-40E1-9802-E65CBDEBDA99}"/>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36" name="Group 535">
                <a:extLst>
                  <a:ext uri="{FF2B5EF4-FFF2-40B4-BE49-F238E27FC236}">
                    <a16:creationId xmlns:a16="http://schemas.microsoft.com/office/drawing/2014/main" id="{4AD79C2B-391E-40DC-8994-19A638031B18}"/>
                  </a:ext>
                </a:extLst>
              </p:cNvPr>
              <p:cNvGrpSpPr/>
              <p:nvPr/>
            </p:nvGrpSpPr>
            <p:grpSpPr>
              <a:xfrm>
                <a:off x="2287367" y="1599181"/>
                <a:ext cx="95690" cy="23923"/>
                <a:chOff x="2287367" y="1599181"/>
                <a:chExt cx="95690" cy="23923"/>
              </a:xfrm>
              <a:grpFill/>
            </p:grpSpPr>
            <p:sp>
              <p:nvSpPr>
                <p:cNvPr id="540" name="Oval 11">
                  <a:extLst>
                    <a:ext uri="{FF2B5EF4-FFF2-40B4-BE49-F238E27FC236}">
                      <a16:creationId xmlns:a16="http://schemas.microsoft.com/office/drawing/2014/main" id="{0DB1E3CB-85AE-4F62-9C24-A41C4771641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41" name="Oval 12">
                  <a:extLst>
                    <a:ext uri="{FF2B5EF4-FFF2-40B4-BE49-F238E27FC236}">
                      <a16:creationId xmlns:a16="http://schemas.microsoft.com/office/drawing/2014/main" id="{2FF877CF-B97E-477A-833F-C14DF7C9A36B}"/>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42" name="Oval 13">
                  <a:extLst>
                    <a:ext uri="{FF2B5EF4-FFF2-40B4-BE49-F238E27FC236}">
                      <a16:creationId xmlns:a16="http://schemas.microsoft.com/office/drawing/2014/main" id="{6C06239D-8D3A-49EC-8AB8-6E5F94D4A597}"/>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37" name="Group 536">
                <a:extLst>
                  <a:ext uri="{FF2B5EF4-FFF2-40B4-BE49-F238E27FC236}">
                    <a16:creationId xmlns:a16="http://schemas.microsoft.com/office/drawing/2014/main" id="{70CADB75-9319-4EAE-BF69-F92E82EC5E45}"/>
                  </a:ext>
                </a:extLst>
              </p:cNvPr>
              <p:cNvGrpSpPr/>
              <p:nvPr/>
            </p:nvGrpSpPr>
            <p:grpSpPr>
              <a:xfrm>
                <a:off x="2202934" y="1701907"/>
                <a:ext cx="95690" cy="90061"/>
                <a:chOff x="2202934" y="1701907"/>
                <a:chExt cx="95690" cy="90061"/>
              </a:xfrm>
              <a:grpFill/>
            </p:grpSpPr>
            <p:sp>
              <p:nvSpPr>
                <p:cNvPr id="538" name="Freeform 14">
                  <a:extLst>
                    <a:ext uri="{FF2B5EF4-FFF2-40B4-BE49-F238E27FC236}">
                      <a16:creationId xmlns:a16="http://schemas.microsoft.com/office/drawing/2014/main" id="{3EA11B2F-3BE2-4B4F-B5D4-8C965928CF3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39" name="Line 15">
                  <a:extLst>
                    <a:ext uri="{FF2B5EF4-FFF2-40B4-BE49-F238E27FC236}">
                      <a16:creationId xmlns:a16="http://schemas.microsoft.com/office/drawing/2014/main" id="{87AB8801-9234-4692-A39A-0B3B158860D2}"/>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91" name="Group 490">
              <a:extLst>
                <a:ext uri="{FF2B5EF4-FFF2-40B4-BE49-F238E27FC236}">
                  <a16:creationId xmlns:a16="http://schemas.microsoft.com/office/drawing/2014/main" id="{6A680130-DE90-4376-B67B-DDE3A3441FEF}"/>
                </a:ext>
              </a:extLst>
            </p:cNvPr>
            <p:cNvGrpSpPr/>
            <p:nvPr/>
          </p:nvGrpSpPr>
          <p:grpSpPr>
            <a:xfrm>
              <a:off x="3761419" y="4422663"/>
              <a:ext cx="360797" cy="306922"/>
              <a:chOff x="2107244" y="1575258"/>
              <a:chExt cx="310993" cy="264555"/>
            </a:xfrm>
            <a:noFill/>
          </p:grpSpPr>
          <p:grpSp>
            <p:nvGrpSpPr>
              <p:cNvPr id="525" name="Group 524">
                <a:extLst>
                  <a:ext uri="{FF2B5EF4-FFF2-40B4-BE49-F238E27FC236}">
                    <a16:creationId xmlns:a16="http://schemas.microsoft.com/office/drawing/2014/main" id="{C8529A43-701C-46E9-8F42-AF0471BEEDC0}"/>
                  </a:ext>
                </a:extLst>
              </p:cNvPr>
              <p:cNvGrpSpPr/>
              <p:nvPr/>
            </p:nvGrpSpPr>
            <p:grpSpPr>
              <a:xfrm>
                <a:off x="2107244" y="1575258"/>
                <a:ext cx="310993" cy="264555"/>
                <a:chOff x="2107244" y="1575258"/>
                <a:chExt cx="310993" cy="264555"/>
              </a:xfrm>
              <a:grpFill/>
            </p:grpSpPr>
            <p:sp>
              <p:nvSpPr>
                <p:cNvPr id="533" name="Rectangle 9">
                  <a:extLst>
                    <a:ext uri="{FF2B5EF4-FFF2-40B4-BE49-F238E27FC236}">
                      <a16:creationId xmlns:a16="http://schemas.microsoft.com/office/drawing/2014/main" id="{BEB334EB-1AA7-40DA-9E5A-CDFE24D97D9C}"/>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34" name="Line 10">
                  <a:extLst>
                    <a:ext uri="{FF2B5EF4-FFF2-40B4-BE49-F238E27FC236}">
                      <a16:creationId xmlns:a16="http://schemas.microsoft.com/office/drawing/2014/main" id="{B7C97DB6-66D1-46E1-91DE-424A0EDE1792}"/>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26" name="Group 525">
                <a:extLst>
                  <a:ext uri="{FF2B5EF4-FFF2-40B4-BE49-F238E27FC236}">
                    <a16:creationId xmlns:a16="http://schemas.microsoft.com/office/drawing/2014/main" id="{66F519AB-C3F6-4565-9335-19DE9B95F3D1}"/>
                  </a:ext>
                </a:extLst>
              </p:cNvPr>
              <p:cNvGrpSpPr/>
              <p:nvPr/>
            </p:nvGrpSpPr>
            <p:grpSpPr>
              <a:xfrm>
                <a:off x="2287367" y="1599181"/>
                <a:ext cx="95690" cy="23923"/>
                <a:chOff x="2287367" y="1599181"/>
                <a:chExt cx="95690" cy="23923"/>
              </a:xfrm>
              <a:grpFill/>
            </p:grpSpPr>
            <p:sp>
              <p:nvSpPr>
                <p:cNvPr id="530" name="Oval 11">
                  <a:extLst>
                    <a:ext uri="{FF2B5EF4-FFF2-40B4-BE49-F238E27FC236}">
                      <a16:creationId xmlns:a16="http://schemas.microsoft.com/office/drawing/2014/main" id="{016FE3F1-EAB1-4F58-B941-248F857E4AAB}"/>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31" name="Oval 12">
                  <a:extLst>
                    <a:ext uri="{FF2B5EF4-FFF2-40B4-BE49-F238E27FC236}">
                      <a16:creationId xmlns:a16="http://schemas.microsoft.com/office/drawing/2014/main" id="{0D2392AC-E2D4-48EC-8655-C9E2D0942DE9}"/>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32" name="Oval 13">
                  <a:extLst>
                    <a:ext uri="{FF2B5EF4-FFF2-40B4-BE49-F238E27FC236}">
                      <a16:creationId xmlns:a16="http://schemas.microsoft.com/office/drawing/2014/main" id="{7EC08084-0FEC-45E4-8340-F7CD5DC6A3A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27" name="Group 526">
                <a:extLst>
                  <a:ext uri="{FF2B5EF4-FFF2-40B4-BE49-F238E27FC236}">
                    <a16:creationId xmlns:a16="http://schemas.microsoft.com/office/drawing/2014/main" id="{400DFA71-195B-4028-8232-B069B95F7B9A}"/>
                  </a:ext>
                </a:extLst>
              </p:cNvPr>
              <p:cNvGrpSpPr/>
              <p:nvPr/>
            </p:nvGrpSpPr>
            <p:grpSpPr>
              <a:xfrm>
                <a:off x="2202934" y="1701907"/>
                <a:ext cx="95690" cy="90061"/>
                <a:chOff x="2202934" y="1701907"/>
                <a:chExt cx="95690" cy="90061"/>
              </a:xfrm>
              <a:grpFill/>
            </p:grpSpPr>
            <p:sp>
              <p:nvSpPr>
                <p:cNvPr id="528" name="Freeform 14">
                  <a:extLst>
                    <a:ext uri="{FF2B5EF4-FFF2-40B4-BE49-F238E27FC236}">
                      <a16:creationId xmlns:a16="http://schemas.microsoft.com/office/drawing/2014/main" id="{BCA9D3A3-7E2A-42CC-A138-C1C527CEB129}"/>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29" name="Line 15">
                  <a:extLst>
                    <a:ext uri="{FF2B5EF4-FFF2-40B4-BE49-F238E27FC236}">
                      <a16:creationId xmlns:a16="http://schemas.microsoft.com/office/drawing/2014/main" id="{6E57DF38-BC8A-4FA2-AC74-152429759097}"/>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92" name="Group 491">
              <a:extLst>
                <a:ext uri="{FF2B5EF4-FFF2-40B4-BE49-F238E27FC236}">
                  <a16:creationId xmlns:a16="http://schemas.microsoft.com/office/drawing/2014/main" id="{3B8CD08F-EAAD-435D-BE45-A5D88D938830}"/>
                </a:ext>
              </a:extLst>
            </p:cNvPr>
            <p:cNvGrpSpPr/>
            <p:nvPr/>
          </p:nvGrpSpPr>
          <p:grpSpPr>
            <a:xfrm>
              <a:off x="4337775" y="4422663"/>
              <a:ext cx="360797" cy="306922"/>
              <a:chOff x="2107244" y="1575258"/>
              <a:chExt cx="310993" cy="264555"/>
            </a:xfrm>
            <a:noFill/>
          </p:grpSpPr>
          <p:grpSp>
            <p:nvGrpSpPr>
              <p:cNvPr id="515" name="Group 514">
                <a:extLst>
                  <a:ext uri="{FF2B5EF4-FFF2-40B4-BE49-F238E27FC236}">
                    <a16:creationId xmlns:a16="http://schemas.microsoft.com/office/drawing/2014/main" id="{6AC0DD1F-F011-4C9A-B3D5-06B5A5D0A207}"/>
                  </a:ext>
                </a:extLst>
              </p:cNvPr>
              <p:cNvGrpSpPr/>
              <p:nvPr/>
            </p:nvGrpSpPr>
            <p:grpSpPr>
              <a:xfrm>
                <a:off x="2107244" y="1575258"/>
                <a:ext cx="310993" cy="264555"/>
                <a:chOff x="2107244" y="1575258"/>
                <a:chExt cx="310993" cy="264555"/>
              </a:xfrm>
              <a:grpFill/>
            </p:grpSpPr>
            <p:sp>
              <p:nvSpPr>
                <p:cNvPr id="523" name="Rectangle 9">
                  <a:extLst>
                    <a:ext uri="{FF2B5EF4-FFF2-40B4-BE49-F238E27FC236}">
                      <a16:creationId xmlns:a16="http://schemas.microsoft.com/office/drawing/2014/main" id="{03DB1ADE-D434-4B12-A9A6-D0A96C7810FB}"/>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24" name="Line 10">
                  <a:extLst>
                    <a:ext uri="{FF2B5EF4-FFF2-40B4-BE49-F238E27FC236}">
                      <a16:creationId xmlns:a16="http://schemas.microsoft.com/office/drawing/2014/main" id="{78AA060C-268D-4659-AFE2-DEC97563FA45}"/>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16" name="Group 515">
                <a:extLst>
                  <a:ext uri="{FF2B5EF4-FFF2-40B4-BE49-F238E27FC236}">
                    <a16:creationId xmlns:a16="http://schemas.microsoft.com/office/drawing/2014/main" id="{CF2F98C9-5D26-4328-BD69-AA8EAE53F2EE}"/>
                  </a:ext>
                </a:extLst>
              </p:cNvPr>
              <p:cNvGrpSpPr/>
              <p:nvPr/>
            </p:nvGrpSpPr>
            <p:grpSpPr>
              <a:xfrm>
                <a:off x="2287367" y="1599181"/>
                <a:ext cx="95690" cy="23923"/>
                <a:chOff x="2287367" y="1599181"/>
                <a:chExt cx="95690" cy="23923"/>
              </a:xfrm>
              <a:grpFill/>
            </p:grpSpPr>
            <p:sp>
              <p:nvSpPr>
                <p:cNvPr id="520" name="Oval 11">
                  <a:extLst>
                    <a:ext uri="{FF2B5EF4-FFF2-40B4-BE49-F238E27FC236}">
                      <a16:creationId xmlns:a16="http://schemas.microsoft.com/office/drawing/2014/main" id="{DC63D26C-2362-4718-B130-9559B0231CB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21" name="Oval 12">
                  <a:extLst>
                    <a:ext uri="{FF2B5EF4-FFF2-40B4-BE49-F238E27FC236}">
                      <a16:creationId xmlns:a16="http://schemas.microsoft.com/office/drawing/2014/main" id="{C8CE3420-A5CC-418E-8838-8ADC43B72EE5}"/>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22" name="Oval 13">
                  <a:extLst>
                    <a:ext uri="{FF2B5EF4-FFF2-40B4-BE49-F238E27FC236}">
                      <a16:creationId xmlns:a16="http://schemas.microsoft.com/office/drawing/2014/main" id="{D29476E7-A2E0-4051-AA9B-A569A0298182}"/>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17" name="Group 516">
                <a:extLst>
                  <a:ext uri="{FF2B5EF4-FFF2-40B4-BE49-F238E27FC236}">
                    <a16:creationId xmlns:a16="http://schemas.microsoft.com/office/drawing/2014/main" id="{40269CFB-4C6A-4D68-BDA5-895BA02D3FBB}"/>
                  </a:ext>
                </a:extLst>
              </p:cNvPr>
              <p:cNvGrpSpPr/>
              <p:nvPr/>
            </p:nvGrpSpPr>
            <p:grpSpPr>
              <a:xfrm>
                <a:off x="2202934" y="1701907"/>
                <a:ext cx="95690" cy="90061"/>
                <a:chOff x="2202934" y="1701907"/>
                <a:chExt cx="95690" cy="90061"/>
              </a:xfrm>
              <a:grpFill/>
            </p:grpSpPr>
            <p:sp>
              <p:nvSpPr>
                <p:cNvPr id="518" name="Freeform 14">
                  <a:extLst>
                    <a:ext uri="{FF2B5EF4-FFF2-40B4-BE49-F238E27FC236}">
                      <a16:creationId xmlns:a16="http://schemas.microsoft.com/office/drawing/2014/main" id="{69F80DBD-4574-43D0-8908-26CDDA43698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19" name="Line 15">
                  <a:extLst>
                    <a:ext uri="{FF2B5EF4-FFF2-40B4-BE49-F238E27FC236}">
                      <a16:creationId xmlns:a16="http://schemas.microsoft.com/office/drawing/2014/main" id="{32451B48-541A-4CDD-BF55-9976C7F284AA}"/>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93" name="Group 492">
              <a:extLst>
                <a:ext uri="{FF2B5EF4-FFF2-40B4-BE49-F238E27FC236}">
                  <a16:creationId xmlns:a16="http://schemas.microsoft.com/office/drawing/2014/main" id="{3A1DD38C-5161-4313-BDEC-71DDA6DB5E8D}"/>
                </a:ext>
              </a:extLst>
            </p:cNvPr>
            <p:cNvGrpSpPr/>
            <p:nvPr/>
          </p:nvGrpSpPr>
          <p:grpSpPr>
            <a:xfrm>
              <a:off x="4914129" y="4422663"/>
              <a:ext cx="360797" cy="306922"/>
              <a:chOff x="2107244" y="1575258"/>
              <a:chExt cx="310993" cy="264555"/>
            </a:xfrm>
            <a:noFill/>
          </p:grpSpPr>
          <p:grpSp>
            <p:nvGrpSpPr>
              <p:cNvPr id="505" name="Group 504">
                <a:extLst>
                  <a:ext uri="{FF2B5EF4-FFF2-40B4-BE49-F238E27FC236}">
                    <a16:creationId xmlns:a16="http://schemas.microsoft.com/office/drawing/2014/main" id="{E677E62F-1C77-4D35-B117-46B3F3FCFD3E}"/>
                  </a:ext>
                </a:extLst>
              </p:cNvPr>
              <p:cNvGrpSpPr/>
              <p:nvPr/>
            </p:nvGrpSpPr>
            <p:grpSpPr>
              <a:xfrm>
                <a:off x="2107244" y="1575258"/>
                <a:ext cx="310993" cy="264555"/>
                <a:chOff x="2107244" y="1575258"/>
                <a:chExt cx="310993" cy="264555"/>
              </a:xfrm>
              <a:grpFill/>
            </p:grpSpPr>
            <p:sp>
              <p:nvSpPr>
                <p:cNvPr id="513" name="Rectangle 9">
                  <a:extLst>
                    <a:ext uri="{FF2B5EF4-FFF2-40B4-BE49-F238E27FC236}">
                      <a16:creationId xmlns:a16="http://schemas.microsoft.com/office/drawing/2014/main" id="{6081D0FD-C5ED-4A63-959D-11139AC8E329}"/>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14" name="Line 10">
                  <a:extLst>
                    <a:ext uri="{FF2B5EF4-FFF2-40B4-BE49-F238E27FC236}">
                      <a16:creationId xmlns:a16="http://schemas.microsoft.com/office/drawing/2014/main" id="{A108A2AD-EB9E-4B06-A9D3-E1BB9F0CF48F}"/>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06" name="Group 505">
                <a:extLst>
                  <a:ext uri="{FF2B5EF4-FFF2-40B4-BE49-F238E27FC236}">
                    <a16:creationId xmlns:a16="http://schemas.microsoft.com/office/drawing/2014/main" id="{8B8E1CF8-DCAD-4F74-ACBC-0CCCFAD0E5D5}"/>
                  </a:ext>
                </a:extLst>
              </p:cNvPr>
              <p:cNvGrpSpPr/>
              <p:nvPr/>
            </p:nvGrpSpPr>
            <p:grpSpPr>
              <a:xfrm>
                <a:off x="2287367" y="1599181"/>
                <a:ext cx="95690" cy="23923"/>
                <a:chOff x="2287367" y="1599181"/>
                <a:chExt cx="95690" cy="23923"/>
              </a:xfrm>
              <a:grpFill/>
            </p:grpSpPr>
            <p:sp>
              <p:nvSpPr>
                <p:cNvPr id="510" name="Oval 11">
                  <a:extLst>
                    <a:ext uri="{FF2B5EF4-FFF2-40B4-BE49-F238E27FC236}">
                      <a16:creationId xmlns:a16="http://schemas.microsoft.com/office/drawing/2014/main" id="{BA5221BF-7721-40F9-9325-8B879F7CE02A}"/>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11" name="Oval 12">
                  <a:extLst>
                    <a:ext uri="{FF2B5EF4-FFF2-40B4-BE49-F238E27FC236}">
                      <a16:creationId xmlns:a16="http://schemas.microsoft.com/office/drawing/2014/main" id="{02AAB5F8-692D-46DF-8907-6AC7262E5AD5}"/>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12" name="Oval 13">
                  <a:extLst>
                    <a:ext uri="{FF2B5EF4-FFF2-40B4-BE49-F238E27FC236}">
                      <a16:creationId xmlns:a16="http://schemas.microsoft.com/office/drawing/2014/main" id="{40BF878A-30C5-4C4D-8D84-2ACD51295E29}"/>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07" name="Group 506">
                <a:extLst>
                  <a:ext uri="{FF2B5EF4-FFF2-40B4-BE49-F238E27FC236}">
                    <a16:creationId xmlns:a16="http://schemas.microsoft.com/office/drawing/2014/main" id="{D2BA8D57-4D52-4D78-9BF7-3B2071CE8A36}"/>
                  </a:ext>
                </a:extLst>
              </p:cNvPr>
              <p:cNvGrpSpPr/>
              <p:nvPr/>
            </p:nvGrpSpPr>
            <p:grpSpPr>
              <a:xfrm>
                <a:off x="2202934" y="1701907"/>
                <a:ext cx="95690" cy="90061"/>
                <a:chOff x="2202934" y="1701907"/>
                <a:chExt cx="95690" cy="90061"/>
              </a:xfrm>
              <a:grpFill/>
            </p:grpSpPr>
            <p:sp>
              <p:nvSpPr>
                <p:cNvPr id="508" name="Freeform 14">
                  <a:extLst>
                    <a:ext uri="{FF2B5EF4-FFF2-40B4-BE49-F238E27FC236}">
                      <a16:creationId xmlns:a16="http://schemas.microsoft.com/office/drawing/2014/main" id="{BECDBB45-9988-4241-ABC2-B37F99D540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09" name="Line 15">
                  <a:extLst>
                    <a:ext uri="{FF2B5EF4-FFF2-40B4-BE49-F238E27FC236}">
                      <a16:creationId xmlns:a16="http://schemas.microsoft.com/office/drawing/2014/main" id="{4909471B-223A-4C90-B505-D62B04A23A74}"/>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94" name="Group 493">
              <a:extLst>
                <a:ext uri="{FF2B5EF4-FFF2-40B4-BE49-F238E27FC236}">
                  <a16:creationId xmlns:a16="http://schemas.microsoft.com/office/drawing/2014/main" id="{EE62B16A-66E8-4761-88AE-09A539CAE3C3}"/>
                </a:ext>
              </a:extLst>
            </p:cNvPr>
            <p:cNvGrpSpPr/>
            <p:nvPr/>
          </p:nvGrpSpPr>
          <p:grpSpPr>
            <a:xfrm>
              <a:off x="5482774" y="4422663"/>
              <a:ext cx="360797" cy="306922"/>
              <a:chOff x="2107244" y="1575258"/>
              <a:chExt cx="310993" cy="264555"/>
            </a:xfrm>
            <a:solidFill>
              <a:schemeClr val="accent2">
                <a:lumMod val="20000"/>
                <a:lumOff val="80000"/>
              </a:schemeClr>
            </a:solidFill>
          </p:grpSpPr>
          <p:grpSp>
            <p:nvGrpSpPr>
              <p:cNvPr id="495" name="Group 494">
                <a:extLst>
                  <a:ext uri="{FF2B5EF4-FFF2-40B4-BE49-F238E27FC236}">
                    <a16:creationId xmlns:a16="http://schemas.microsoft.com/office/drawing/2014/main" id="{C6421798-FBB4-4761-8ACF-07FDBC540033}"/>
                  </a:ext>
                </a:extLst>
              </p:cNvPr>
              <p:cNvGrpSpPr/>
              <p:nvPr/>
            </p:nvGrpSpPr>
            <p:grpSpPr>
              <a:xfrm>
                <a:off x="2107244" y="1575258"/>
                <a:ext cx="310993" cy="264555"/>
                <a:chOff x="2107244" y="1575258"/>
                <a:chExt cx="310993" cy="264555"/>
              </a:xfrm>
              <a:grpFill/>
            </p:grpSpPr>
            <p:sp>
              <p:nvSpPr>
                <p:cNvPr id="503" name="Rectangle 9">
                  <a:extLst>
                    <a:ext uri="{FF2B5EF4-FFF2-40B4-BE49-F238E27FC236}">
                      <a16:creationId xmlns:a16="http://schemas.microsoft.com/office/drawing/2014/main" id="{34A6E2FA-C122-4946-991C-58324032A04C}"/>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04" name="Line 10">
                  <a:extLst>
                    <a:ext uri="{FF2B5EF4-FFF2-40B4-BE49-F238E27FC236}">
                      <a16:creationId xmlns:a16="http://schemas.microsoft.com/office/drawing/2014/main" id="{66A8C19A-0EA7-45D6-819F-27A49879E9F0}"/>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96" name="Group 495">
                <a:extLst>
                  <a:ext uri="{FF2B5EF4-FFF2-40B4-BE49-F238E27FC236}">
                    <a16:creationId xmlns:a16="http://schemas.microsoft.com/office/drawing/2014/main" id="{801F897D-7800-456D-997C-88CA4630C54A}"/>
                  </a:ext>
                </a:extLst>
              </p:cNvPr>
              <p:cNvGrpSpPr/>
              <p:nvPr/>
            </p:nvGrpSpPr>
            <p:grpSpPr>
              <a:xfrm>
                <a:off x="2287367" y="1599181"/>
                <a:ext cx="95690" cy="23923"/>
                <a:chOff x="2287367" y="1599181"/>
                <a:chExt cx="95690" cy="23923"/>
              </a:xfrm>
              <a:grpFill/>
            </p:grpSpPr>
            <p:sp>
              <p:nvSpPr>
                <p:cNvPr id="500" name="Oval 11">
                  <a:extLst>
                    <a:ext uri="{FF2B5EF4-FFF2-40B4-BE49-F238E27FC236}">
                      <a16:creationId xmlns:a16="http://schemas.microsoft.com/office/drawing/2014/main" id="{EAC36E08-BF27-4CF2-B14C-E30023C7F26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01" name="Oval 12">
                  <a:extLst>
                    <a:ext uri="{FF2B5EF4-FFF2-40B4-BE49-F238E27FC236}">
                      <a16:creationId xmlns:a16="http://schemas.microsoft.com/office/drawing/2014/main" id="{201D2F49-49F9-4EA8-98A8-9978E5116591}"/>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02" name="Oval 13">
                  <a:extLst>
                    <a:ext uri="{FF2B5EF4-FFF2-40B4-BE49-F238E27FC236}">
                      <a16:creationId xmlns:a16="http://schemas.microsoft.com/office/drawing/2014/main" id="{9772A247-CD31-4451-B689-D99C167CB7B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97" name="Group 496">
                <a:extLst>
                  <a:ext uri="{FF2B5EF4-FFF2-40B4-BE49-F238E27FC236}">
                    <a16:creationId xmlns:a16="http://schemas.microsoft.com/office/drawing/2014/main" id="{46863352-64A4-4282-B71D-7395E5E6A999}"/>
                  </a:ext>
                </a:extLst>
              </p:cNvPr>
              <p:cNvGrpSpPr/>
              <p:nvPr/>
            </p:nvGrpSpPr>
            <p:grpSpPr>
              <a:xfrm>
                <a:off x="2202934" y="1701907"/>
                <a:ext cx="95690" cy="90061"/>
                <a:chOff x="2202934" y="1701907"/>
                <a:chExt cx="95690" cy="90061"/>
              </a:xfrm>
              <a:grpFill/>
            </p:grpSpPr>
            <p:sp>
              <p:nvSpPr>
                <p:cNvPr id="498" name="Freeform 14">
                  <a:extLst>
                    <a:ext uri="{FF2B5EF4-FFF2-40B4-BE49-F238E27FC236}">
                      <a16:creationId xmlns:a16="http://schemas.microsoft.com/office/drawing/2014/main" id="{E358FC73-6423-4B37-9FE5-0F6E34C319AC}"/>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99" name="Line 15">
                  <a:extLst>
                    <a:ext uri="{FF2B5EF4-FFF2-40B4-BE49-F238E27FC236}">
                      <a16:creationId xmlns:a16="http://schemas.microsoft.com/office/drawing/2014/main" id="{0857FD2D-2BDD-453B-89EB-9C0FD99D4614}"/>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586" name="Group 585">
              <a:extLst>
                <a:ext uri="{FF2B5EF4-FFF2-40B4-BE49-F238E27FC236}">
                  <a16:creationId xmlns:a16="http://schemas.microsoft.com/office/drawing/2014/main" id="{40E2C3F7-6776-438F-AC9E-0D92899CA0DE}"/>
                </a:ext>
              </a:extLst>
            </p:cNvPr>
            <p:cNvGrpSpPr/>
            <p:nvPr/>
          </p:nvGrpSpPr>
          <p:grpSpPr>
            <a:xfrm>
              <a:off x="879643" y="4907225"/>
              <a:ext cx="360797" cy="306922"/>
              <a:chOff x="2107244" y="1575258"/>
              <a:chExt cx="310993" cy="264555"/>
            </a:xfrm>
            <a:noFill/>
          </p:grpSpPr>
          <p:grpSp>
            <p:nvGrpSpPr>
              <p:cNvPr id="675" name="Group 674">
                <a:extLst>
                  <a:ext uri="{FF2B5EF4-FFF2-40B4-BE49-F238E27FC236}">
                    <a16:creationId xmlns:a16="http://schemas.microsoft.com/office/drawing/2014/main" id="{6A6FF86A-28FE-4F2A-8F70-FEC6E6E86B20}"/>
                  </a:ext>
                </a:extLst>
              </p:cNvPr>
              <p:cNvGrpSpPr/>
              <p:nvPr/>
            </p:nvGrpSpPr>
            <p:grpSpPr>
              <a:xfrm>
                <a:off x="2107244" y="1575258"/>
                <a:ext cx="310993" cy="264555"/>
                <a:chOff x="2107244" y="1575258"/>
                <a:chExt cx="310993" cy="264555"/>
              </a:xfrm>
              <a:grpFill/>
            </p:grpSpPr>
            <p:sp>
              <p:nvSpPr>
                <p:cNvPr id="683" name="Rectangle 9">
                  <a:extLst>
                    <a:ext uri="{FF2B5EF4-FFF2-40B4-BE49-F238E27FC236}">
                      <a16:creationId xmlns:a16="http://schemas.microsoft.com/office/drawing/2014/main" id="{D075670B-6BA9-4EDF-BFBB-8D9291792C66}"/>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84" name="Line 10">
                  <a:extLst>
                    <a:ext uri="{FF2B5EF4-FFF2-40B4-BE49-F238E27FC236}">
                      <a16:creationId xmlns:a16="http://schemas.microsoft.com/office/drawing/2014/main" id="{327662D5-0072-41EB-8DD9-9AC9089F7EF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76" name="Group 675">
                <a:extLst>
                  <a:ext uri="{FF2B5EF4-FFF2-40B4-BE49-F238E27FC236}">
                    <a16:creationId xmlns:a16="http://schemas.microsoft.com/office/drawing/2014/main" id="{286E5A3C-BEEC-4864-A55E-3C4468E26B60}"/>
                  </a:ext>
                </a:extLst>
              </p:cNvPr>
              <p:cNvGrpSpPr/>
              <p:nvPr/>
            </p:nvGrpSpPr>
            <p:grpSpPr>
              <a:xfrm>
                <a:off x="2287367" y="1599181"/>
                <a:ext cx="95690" cy="23923"/>
                <a:chOff x="2287367" y="1599181"/>
                <a:chExt cx="95690" cy="23923"/>
              </a:xfrm>
              <a:grpFill/>
            </p:grpSpPr>
            <p:sp>
              <p:nvSpPr>
                <p:cNvPr id="680" name="Oval 11">
                  <a:extLst>
                    <a:ext uri="{FF2B5EF4-FFF2-40B4-BE49-F238E27FC236}">
                      <a16:creationId xmlns:a16="http://schemas.microsoft.com/office/drawing/2014/main" id="{33E18962-1437-4D31-9FA7-A09CF7F0C3CF}"/>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81" name="Oval 12">
                  <a:extLst>
                    <a:ext uri="{FF2B5EF4-FFF2-40B4-BE49-F238E27FC236}">
                      <a16:creationId xmlns:a16="http://schemas.microsoft.com/office/drawing/2014/main" id="{3EF7DBFA-5B08-49DE-9C8B-26ED044F87B3}"/>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82" name="Oval 13">
                  <a:extLst>
                    <a:ext uri="{FF2B5EF4-FFF2-40B4-BE49-F238E27FC236}">
                      <a16:creationId xmlns:a16="http://schemas.microsoft.com/office/drawing/2014/main" id="{F79CCE76-5216-48B0-A3FF-E49234EF1E7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77" name="Group 676">
                <a:extLst>
                  <a:ext uri="{FF2B5EF4-FFF2-40B4-BE49-F238E27FC236}">
                    <a16:creationId xmlns:a16="http://schemas.microsoft.com/office/drawing/2014/main" id="{B6F995F1-E4E2-498C-B36C-0A14746DD7F2}"/>
                  </a:ext>
                </a:extLst>
              </p:cNvPr>
              <p:cNvGrpSpPr/>
              <p:nvPr/>
            </p:nvGrpSpPr>
            <p:grpSpPr>
              <a:xfrm>
                <a:off x="2202934" y="1701907"/>
                <a:ext cx="95690" cy="90061"/>
                <a:chOff x="2202934" y="1701907"/>
                <a:chExt cx="95690" cy="90061"/>
              </a:xfrm>
              <a:grpFill/>
            </p:grpSpPr>
            <p:sp>
              <p:nvSpPr>
                <p:cNvPr id="678" name="Freeform 14">
                  <a:extLst>
                    <a:ext uri="{FF2B5EF4-FFF2-40B4-BE49-F238E27FC236}">
                      <a16:creationId xmlns:a16="http://schemas.microsoft.com/office/drawing/2014/main" id="{24190B46-4A25-4BE8-A2FD-0D2683D5CCA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79" name="Line 15">
                  <a:extLst>
                    <a:ext uri="{FF2B5EF4-FFF2-40B4-BE49-F238E27FC236}">
                      <a16:creationId xmlns:a16="http://schemas.microsoft.com/office/drawing/2014/main" id="{74BDE859-823C-4B89-887E-8371965707F9}"/>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587" name="Group 586">
              <a:extLst>
                <a:ext uri="{FF2B5EF4-FFF2-40B4-BE49-F238E27FC236}">
                  <a16:creationId xmlns:a16="http://schemas.microsoft.com/office/drawing/2014/main" id="{0286197B-BA63-4182-93A4-79488584E1FB}"/>
                </a:ext>
              </a:extLst>
            </p:cNvPr>
            <p:cNvGrpSpPr/>
            <p:nvPr/>
          </p:nvGrpSpPr>
          <p:grpSpPr>
            <a:xfrm>
              <a:off x="1455999" y="4907225"/>
              <a:ext cx="360797" cy="306922"/>
              <a:chOff x="2107244" y="1575258"/>
              <a:chExt cx="310993" cy="264555"/>
            </a:xfrm>
            <a:noFill/>
          </p:grpSpPr>
          <p:grpSp>
            <p:nvGrpSpPr>
              <p:cNvPr id="665" name="Group 664">
                <a:extLst>
                  <a:ext uri="{FF2B5EF4-FFF2-40B4-BE49-F238E27FC236}">
                    <a16:creationId xmlns:a16="http://schemas.microsoft.com/office/drawing/2014/main" id="{B08711BB-3A27-40CF-B5B4-9936F83329A9}"/>
                  </a:ext>
                </a:extLst>
              </p:cNvPr>
              <p:cNvGrpSpPr/>
              <p:nvPr/>
            </p:nvGrpSpPr>
            <p:grpSpPr>
              <a:xfrm>
                <a:off x="2107244" y="1575258"/>
                <a:ext cx="310993" cy="264555"/>
                <a:chOff x="2107244" y="1575258"/>
                <a:chExt cx="310993" cy="264555"/>
              </a:xfrm>
              <a:grpFill/>
            </p:grpSpPr>
            <p:sp>
              <p:nvSpPr>
                <p:cNvPr id="673" name="Rectangle 9">
                  <a:extLst>
                    <a:ext uri="{FF2B5EF4-FFF2-40B4-BE49-F238E27FC236}">
                      <a16:creationId xmlns:a16="http://schemas.microsoft.com/office/drawing/2014/main" id="{AA3BD1BE-ACBA-47B3-9C74-6AB3D63A4065}"/>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74" name="Line 10">
                  <a:extLst>
                    <a:ext uri="{FF2B5EF4-FFF2-40B4-BE49-F238E27FC236}">
                      <a16:creationId xmlns:a16="http://schemas.microsoft.com/office/drawing/2014/main" id="{96FFB9CF-893D-42CC-878E-6BF8F2E90A54}"/>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66" name="Group 665">
                <a:extLst>
                  <a:ext uri="{FF2B5EF4-FFF2-40B4-BE49-F238E27FC236}">
                    <a16:creationId xmlns:a16="http://schemas.microsoft.com/office/drawing/2014/main" id="{6318125E-8313-4571-9B19-54AF092F2397}"/>
                  </a:ext>
                </a:extLst>
              </p:cNvPr>
              <p:cNvGrpSpPr/>
              <p:nvPr/>
            </p:nvGrpSpPr>
            <p:grpSpPr>
              <a:xfrm>
                <a:off x="2287367" y="1599181"/>
                <a:ext cx="95690" cy="23923"/>
                <a:chOff x="2287367" y="1599181"/>
                <a:chExt cx="95690" cy="23923"/>
              </a:xfrm>
              <a:grpFill/>
            </p:grpSpPr>
            <p:sp>
              <p:nvSpPr>
                <p:cNvPr id="670" name="Oval 11">
                  <a:extLst>
                    <a:ext uri="{FF2B5EF4-FFF2-40B4-BE49-F238E27FC236}">
                      <a16:creationId xmlns:a16="http://schemas.microsoft.com/office/drawing/2014/main" id="{3DCA962D-B676-45B8-B563-F1467CDDDEE8}"/>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71" name="Oval 12">
                  <a:extLst>
                    <a:ext uri="{FF2B5EF4-FFF2-40B4-BE49-F238E27FC236}">
                      <a16:creationId xmlns:a16="http://schemas.microsoft.com/office/drawing/2014/main" id="{BCD0D08C-275F-4867-84B4-C5B5DE91A62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72" name="Oval 13">
                  <a:extLst>
                    <a:ext uri="{FF2B5EF4-FFF2-40B4-BE49-F238E27FC236}">
                      <a16:creationId xmlns:a16="http://schemas.microsoft.com/office/drawing/2014/main" id="{A406AF9B-36EC-4853-A313-FD953361B41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67" name="Group 666">
                <a:extLst>
                  <a:ext uri="{FF2B5EF4-FFF2-40B4-BE49-F238E27FC236}">
                    <a16:creationId xmlns:a16="http://schemas.microsoft.com/office/drawing/2014/main" id="{EEB00D7B-4926-4593-816E-5B48534AC697}"/>
                  </a:ext>
                </a:extLst>
              </p:cNvPr>
              <p:cNvGrpSpPr/>
              <p:nvPr/>
            </p:nvGrpSpPr>
            <p:grpSpPr>
              <a:xfrm>
                <a:off x="2202934" y="1701907"/>
                <a:ext cx="95690" cy="90061"/>
                <a:chOff x="2202934" y="1701907"/>
                <a:chExt cx="95690" cy="90061"/>
              </a:xfrm>
              <a:grpFill/>
            </p:grpSpPr>
            <p:sp>
              <p:nvSpPr>
                <p:cNvPr id="668" name="Freeform 14">
                  <a:extLst>
                    <a:ext uri="{FF2B5EF4-FFF2-40B4-BE49-F238E27FC236}">
                      <a16:creationId xmlns:a16="http://schemas.microsoft.com/office/drawing/2014/main" id="{B3845F27-7513-4812-93B2-0EA4612B7C0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69" name="Line 15">
                  <a:extLst>
                    <a:ext uri="{FF2B5EF4-FFF2-40B4-BE49-F238E27FC236}">
                      <a16:creationId xmlns:a16="http://schemas.microsoft.com/office/drawing/2014/main" id="{8DF1442A-72F7-4125-9056-F9A850212D7D}"/>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588" name="Group 587">
              <a:extLst>
                <a:ext uri="{FF2B5EF4-FFF2-40B4-BE49-F238E27FC236}">
                  <a16:creationId xmlns:a16="http://schemas.microsoft.com/office/drawing/2014/main" id="{32AE39A5-C8CF-4FEF-917C-B673558E829B}"/>
                </a:ext>
              </a:extLst>
            </p:cNvPr>
            <p:cNvGrpSpPr/>
            <p:nvPr/>
          </p:nvGrpSpPr>
          <p:grpSpPr>
            <a:xfrm>
              <a:off x="2032354" y="4907225"/>
              <a:ext cx="360797" cy="306922"/>
              <a:chOff x="2107244" y="1575258"/>
              <a:chExt cx="310993" cy="264555"/>
            </a:xfrm>
            <a:noFill/>
          </p:grpSpPr>
          <p:grpSp>
            <p:nvGrpSpPr>
              <p:cNvPr id="655" name="Group 654">
                <a:extLst>
                  <a:ext uri="{FF2B5EF4-FFF2-40B4-BE49-F238E27FC236}">
                    <a16:creationId xmlns:a16="http://schemas.microsoft.com/office/drawing/2014/main" id="{8AD6CC93-30F1-4121-9EB0-20BDCE9DBA8F}"/>
                  </a:ext>
                </a:extLst>
              </p:cNvPr>
              <p:cNvGrpSpPr/>
              <p:nvPr/>
            </p:nvGrpSpPr>
            <p:grpSpPr>
              <a:xfrm>
                <a:off x="2107244" y="1575258"/>
                <a:ext cx="310993" cy="264555"/>
                <a:chOff x="2107244" y="1575258"/>
                <a:chExt cx="310993" cy="264555"/>
              </a:xfrm>
              <a:grpFill/>
            </p:grpSpPr>
            <p:sp>
              <p:nvSpPr>
                <p:cNvPr id="663" name="Rectangle 9">
                  <a:extLst>
                    <a:ext uri="{FF2B5EF4-FFF2-40B4-BE49-F238E27FC236}">
                      <a16:creationId xmlns:a16="http://schemas.microsoft.com/office/drawing/2014/main" id="{CA0EDEBA-75C1-424E-8E42-D6861261E759}"/>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64" name="Line 10">
                  <a:extLst>
                    <a:ext uri="{FF2B5EF4-FFF2-40B4-BE49-F238E27FC236}">
                      <a16:creationId xmlns:a16="http://schemas.microsoft.com/office/drawing/2014/main" id="{1E4755EB-5D17-400A-93B7-670EF96EE5F1}"/>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56" name="Group 655">
                <a:extLst>
                  <a:ext uri="{FF2B5EF4-FFF2-40B4-BE49-F238E27FC236}">
                    <a16:creationId xmlns:a16="http://schemas.microsoft.com/office/drawing/2014/main" id="{F41E8609-38B6-4DEB-B109-B63003CC4FA1}"/>
                  </a:ext>
                </a:extLst>
              </p:cNvPr>
              <p:cNvGrpSpPr/>
              <p:nvPr/>
            </p:nvGrpSpPr>
            <p:grpSpPr>
              <a:xfrm>
                <a:off x="2287367" y="1599181"/>
                <a:ext cx="95690" cy="23923"/>
                <a:chOff x="2287367" y="1599181"/>
                <a:chExt cx="95690" cy="23923"/>
              </a:xfrm>
              <a:grpFill/>
            </p:grpSpPr>
            <p:sp>
              <p:nvSpPr>
                <p:cNvPr id="660" name="Oval 11">
                  <a:extLst>
                    <a:ext uri="{FF2B5EF4-FFF2-40B4-BE49-F238E27FC236}">
                      <a16:creationId xmlns:a16="http://schemas.microsoft.com/office/drawing/2014/main" id="{596EEBF1-4749-409F-A6DF-75B8EF9A3A2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61" name="Oval 12">
                  <a:extLst>
                    <a:ext uri="{FF2B5EF4-FFF2-40B4-BE49-F238E27FC236}">
                      <a16:creationId xmlns:a16="http://schemas.microsoft.com/office/drawing/2014/main" id="{2EA099CE-D022-4D9B-B016-8BBD89A45BE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62" name="Oval 13">
                  <a:extLst>
                    <a:ext uri="{FF2B5EF4-FFF2-40B4-BE49-F238E27FC236}">
                      <a16:creationId xmlns:a16="http://schemas.microsoft.com/office/drawing/2014/main" id="{6C0A9E42-54AC-4885-B1AE-9D6DFB84DC1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57" name="Group 656">
                <a:extLst>
                  <a:ext uri="{FF2B5EF4-FFF2-40B4-BE49-F238E27FC236}">
                    <a16:creationId xmlns:a16="http://schemas.microsoft.com/office/drawing/2014/main" id="{1C3180F3-73D5-45CD-A4F7-A366B426E4FB}"/>
                  </a:ext>
                </a:extLst>
              </p:cNvPr>
              <p:cNvGrpSpPr/>
              <p:nvPr/>
            </p:nvGrpSpPr>
            <p:grpSpPr>
              <a:xfrm>
                <a:off x="2202934" y="1701907"/>
                <a:ext cx="95690" cy="90061"/>
                <a:chOff x="2202934" y="1701907"/>
                <a:chExt cx="95690" cy="90061"/>
              </a:xfrm>
              <a:grpFill/>
            </p:grpSpPr>
            <p:sp>
              <p:nvSpPr>
                <p:cNvPr id="658" name="Freeform 14">
                  <a:extLst>
                    <a:ext uri="{FF2B5EF4-FFF2-40B4-BE49-F238E27FC236}">
                      <a16:creationId xmlns:a16="http://schemas.microsoft.com/office/drawing/2014/main" id="{A78D3961-D7D3-4BDE-B3EB-11EA907FAFC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59" name="Line 15">
                  <a:extLst>
                    <a:ext uri="{FF2B5EF4-FFF2-40B4-BE49-F238E27FC236}">
                      <a16:creationId xmlns:a16="http://schemas.microsoft.com/office/drawing/2014/main" id="{7EB6B322-72AD-4DA8-A642-C7EC7410BB10}"/>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589" name="Group 588">
              <a:extLst>
                <a:ext uri="{FF2B5EF4-FFF2-40B4-BE49-F238E27FC236}">
                  <a16:creationId xmlns:a16="http://schemas.microsoft.com/office/drawing/2014/main" id="{42F4C045-AC0A-403A-BC32-90783534F5F4}"/>
                </a:ext>
              </a:extLst>
            </p:cNvPr>
            <p:cNvGrpSpPr/>
            <p:nvPr/>
          </p:nvGrpSpPr>
          <p:grpSpPr>
            <a:xfrm>
              <a:off x="2608710" y="4907225"/>
              <a:ext cx="360797" cy="306922"/>
              <a:chOff x="2107244" y="1575258"/>
              <a:chExt cx="310993" cy="264555"/>
            </a:xfrm>
            <a:noFill/>
          </p:grpSpPr>
          <p:grpSp>
            <p:nvGrpSpPr>
              <p:cNvPr id="645" name="Group 644">
                <a:extLst>
                  <a:ext uri="{FF2B5EF4-FFF2-40B4-BE49-F238E27FC236}">
                    <a16:creationId xmlns:a16="http://schemas.microsoft.com/office/drawing/2014/main" id="{88E8A596-B2CF-4B7E-80B6-D2199CDB9288}"/>
                  </a:ext>
                </a:extLst>
              </p:cNvPr>
              <p:cNvGrpSpPr/>
              <p:nvPr/>
            </p:nvGrpSpPr>
            <p:grpSpPr>
              <a:xfrm>
                <a:off x="2107244" y="1575258"/>
                <a:ext cx="310993" cy="264555"/>
                <a:chOff x="2107244" y="1575258"/>
                <a:chExt cx="310993" cy="264555"/>
              </a:xfrm>
              <a:grpFill/>
            </p:grpSpPr>
            <p:sp>
              <p:nvSpPr>
                <p:cNvPr id="653" name="Rectangle 9">
                  <a:extLst>
                    <a:ext uri="{FF2B5EF4-FFF2-40B4-BE49-F238E27FC236}">
                      <a16:creationId xmlns:a16="http://schemas.microsoft.com/office/drawing/2014/main" id="{6511F4FD-5B36-4AA9-9AD0-3F5985D6FEB3}"/>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54" name="Line 10">
                  <a:extLst>
                    <a:ext uri="{FF2B5EF4-FFF2-40B4-BE49-F238E27FC236}">
                      <a16:creationId xmlns:a16="http://schemas.microsoft.com/office/drawing/2014/main" id="{7273A2EA-139C-4AF6-954E-3E36F308778F}"/>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46" name="Group 645">
                <a:extLst>
                  <a:ext uri="{FF2B5EF4-FFF2-40B4-BE49-F238E27FC236}">
                    <a16:creationId xmlns:a16="http://schemas.microsoft.com/office/drawing/2014/main" id="{4DAEB533-4428-4FC5-B49A-B278CF00CD4E}"/>
                  </a:ext>
                </a:extLst>
              </p:cNvPr>
              <p:cNvGrpSpPr/>
              <p:nvPr/>
            </p:nvGrpSpPr>
            <p:grpSpPr>
              <a:xfrm>
                <a:off x="2287367" y="1599181"/>
                <a:ext cx="95690" cy="23923"/>
                <a:chOff x="2287367" y="1599181"/>
                <a:chExt cx="95690" cy="23923"/>
              </a:xfrm>
              <a:grpFill/>
            </p:grpSpPr>
            <p:sp>
              <p:nvSpPr>
                <p:cNvPr id="650" name="Oval 11">
                  <a:extLst>
                    <a:ext uri="{FF2B5EF4-FFF2-40B4-BE49-F238E27FC236}">
                      <a16:creationId xmlns:a16="http://schemas.microsoft.com/office/drawing/2014/main" id="{AE581D4A-8663-40AE-95C1-DBA8837203FD}"/>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51" name="Oval 12">
                  <a:extLst>
                    <a:ext uri="{FF2B5EF4-FFF2-40B4-BE49-F238E27FC236}">
                      <a16:creationId xmlns:a16="http://schemas.microsoft.com/office/drawing/2014/main" id="{21C5D4A9-5AC5-4122-B3F4-6F4F293E01C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52" name="Oval 13">
                  <a:extLst>
                    <a:ext uri="{FF2B5EF4-FFF2-40B4-BE49-F238E27FC236}">
                      <a16:creationId xmlns:a16="http://schemas.microsoft.com/office/drawing/2014/main" id="{714CFC71-84AD-4165-A7CC-BEBB855958A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47" name="Group 646">
                <a:extLst>
                  <a:ext uri="{FF2B5EF4-FFF2-40B4-BE49-F238E27FC236}">
                    <a16:creationId xmlns:a16="http://schemas.microsoft.com/office/drawing/2014/main" id="{086A0D86-0F7F-4F48-92F7-5A6B3FA5BC28}"/>
                  </a:ext>
                </a:extLst>
              </p:cNvPr>
              <p:cNvGrpSpPr/>
              <p:nvPr/>
            </p:nvGrpSpPr>
            <p:grpSpPr>
              <a:xfrm>
                <a:off x="2202934" y="1701907"/>
                <a:ext cx="95690" cy="90061"/>
                <a:chOff x="2202934" y="1701907"/>
                <a:chExt cx="95690" cy="90061"/>
              </a:xfrm>
              <a:grpFill/>
            </p:grpSpPr>
            <p:sp>
              <p:nvSpPr>
                <p:cNvPr id="648" name="Freeform 14">
                  <a:extLst>
                    <a:ext uri="{FF2B5EF4-FFF2-40B4-BE49-F238E27FC236}">
                      <a16:creationId xmlns:a16="http://schemas.microsoft.com/office/drawing/2014/main" id="{E826D3C4-0DA0-48A2-9B2F-7162656E70F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49" name="Line 15">
                  <a:extLst>
                    <a:ext uri="{FF2B5EF4-FFF2-40B4-BE49-F238E27FC236}">
                      <a16:creationId xmlns:a16="http://schemas.microsoft.com/office/drawing/2014/main" id="{B5098E74-DE1F-40DB-A4BC-95508F8D06B7}"/>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590" name="Group 589">
              <a:extLst>
                <a:ext uri="{FF2B5EF4-FFF2-40B4-BE49-F238E27FC236}">
                  <a16:creationId xmlns:a16="http://schemas.microsoft.com/office/drawing/2014/main" id="{76D63505-245C-4699-A437-9BD8F8700DD7}"/>
                </a:ext>
              </a:extLst>
            </p:cNvPr>
            <p:cNvGrpSpPr/>
            <p:nvPr/>
          </p:nvGrpSpPr>
          <p:grpSpPr>
            <a:xfrm>
              <a:off x="3185064" y="4907225"/>
              <a:ext cx="360797" cy="306922"/>
              <a:chOff x="2107244" y="1575258"/>
              <a:chExt cx="310993" cy="264555"/>
            </a:xfrm>
            <a:noFill/>
          </p:grpSpPr>
          <p:grpSp>
            <p:nvGrpSpPr>
              <p:cNvPr id="635" name="Group 634">
                <a:extLst>
                  <a:ext uri="{FF2B5EF4-FFF2-40B4-BE49-F238E27FC236}">
                    <a16:creationId xmlns:a16="http://schemas.microsoft.com/office/drawing/2014/main" id="{FB7D3D61-ED63-4247-90CC-2E79180343DC}"/>
                  </a:ext>
                </a:extLst>
              </p:cNvPr>
              <p:cNvGrpSpPr/>
              <p:nvPr/>
            </p:nvGrpSpPr>
            <p:grpSpPr>
              <a:xfrm>
                <a:off x="2107244" y="1575258"/>
                <a:ext cx="310993" cy="264555"/>
                <a:chOff x="2107244" y="1575258"/>
                <a:chExt cx="310993" cy="264555"/>
              </a:xfrm>
              <a:grpFill/>
            </p:grpSpPr>
            <p:sp>
              <p:nvSpPr>
                <p:cNvPr id="643" name="Rectangle 9">
                  <a:extLst>
                    <a:ext uri="{FF2B5EF4-FFF2-40B4-BE49-F238E27FC236}">
                      <a16:creationId xmlns:a16="http://schemas.microsoft.com/office/drawing/2014/main" id="{DF7193C3-E0A5-4C16-A7E7-1722D982186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44" name="Line 10">
                  <a:extLst>
                    <a:ext uri="{FF2B5EF4-FFF2-40B4-BE49-F238E27FC236}">
                      <a16:creationId xmlns:a16="http://schemas.microsoft.com/office/drawing/2014/main" id="{FA8225BF-40BF-470D-8690-EF9E176B97D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36" name="Group 635">
                <a:extLst>
                  <a:ext uri="{FF2B5EF4-FFF2-40B4-BE49-F238E27FC236}">
                    <a16:creationId xmlns:a16="http://schemas.microsoft.com/office/drawing/2014/main" id="{902DF2D8-76C3-4C33-93FF-39E4DC3FFDF5}"/>
                  </a:ext>
                </a:extLst>
              </p:cNvPr>
              <p:cNvGrpSpPr/>
              <p:nvPr/>
            </p:nvGrpSpPr>
            <p:grpSpPr>
              <a:xfrm>
                <a:off x="2287367" y="1599181"/>
                <a:ext cx="95690" cy="23923"/>
                <a:chOff x="2287367" y="1599181"/>
                <a:chExt cx="95690" cy="23923"/>
              </a:xfrm>
              <a:grpFill/>
            </p:grpSpPr>
            <p:sp>
              <p:nvSpPr>
                <p:cNvPr id="640" name="Oval 11">
                  <a:extLst>
                    <a:ext uri="{FF2B5EF4-FFF2-40B4-BE49-F238E27FC236}">
                      <a16:creationId xmlns:a16="http://schemas.microsoft.com/office/drawing/2014/main" id="{D030C206-7713-481E-9453-2054070BB9E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41" name="Oval 12">
                  <a:extLst>
                    <a:ext uri="{FF2B5EF4-FFF2-40B4-BE49-F238E27FC236}">
                      <a16:creationId xmlns:a16="http://schemas.microsoft.com/office/drawing/2014/main" id="{9C2A212A-82CE-464A-B1BF-94854E36C93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42" name="Oval 13">
                  <a:extLst>
                    <a:ext uri="{FF2B5EF4-FFF2-40B4-BE49-F238E27FC236}">
                      <a16:creationId xmlns:a16="http://schemas.microsoft.com/office/drawing/2014/main" id="{46C09AF9-6D20-40F5-9339-C989D1D5480B}"/>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37" name="Group 636">
                <a:extLst>
                  <a:ext uri="{FF2B5EF4-FFF2-40B4-BE49-F238E27FC236}">
                    <a16:creationId xmlns:a16="http://schemas.microsoft.com/office/drawing/2014/main" id="{C2B47696-C07B-4703-9706-7ADAEF10600C}"/>
                  </a:ext>
                </a:extLst>
              </p:cNvPr>
              <p:cNvGrpSpPr/>
              <p:nvPr/>
            </p:nvGrpSpPr>
            <p:grpSpPr>
              <a:xfrm>
                <a:off x="2202934" y="1701907"/>
                <a:ext cx="95690" cy="90061"/>
                <a:chOff x="2202934" y="1701907"/>
                <a:chExt cx="95690" cy="90061"/>
              </a:xfrm>
              <a:grpFill/>
            </p:grpSpPr>
            <p:sp>
              <p:nvSpPr>
                <p:cNvPr id="638" name="Freeform 14">
                  <a:extLst>
                    <a:ext uri="{FF2B5EF4-FFF2-40B4-BE49-F238E27FC236}">
                      <a16:creationId xmlns:a16="http://schemas.microsoft.com/office/drawing/2014/main" id="{2CF3F6B2-9920-4045-8C19-5EA1C2BFA0A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39" name="Line 15">
                  <a:extLst>
                    <a:ext uri="{FF2B5EF4-FFF2-40B4-BE49-F238E27FC236}">
                      <a16:creationId xmlns:a16="http://schemas.microsoft.com/office/drawing/2014/main" id="{EBE948AE-72D9-4EFB-B4D9-EB684B0D90EC}"/>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591" name="Group 590">
              <a:extLst>
                <a:ext uri="{FF2B5EF4-FFF2-40B4-BE49-F238E27FC236}">
                  <a16:creationId xmlns:a16="http://schemas.microsoft.com/office/drawing/2014/main" id="{A87BFE7E-34ED-4F64-9F42-14CEC669ECE5}"/>
                </a:ext>
              </a:extLst>
            </p:cNvPr>
            <p:cNvGrpSpPr/>
            <p:nvPr/>
          </p:nvGrpSpPr>
          <p:grpSpPr>
            <a:xfrm>
              <a:off x="3761419" y="4907225"/>
              <a:ext cx="360797" cy="306922"/>
              <a:chOff x="2107244" y="1575258"/>
              <a:chExt cx="310993" cy="264555"/>
            </a:xfrm>
            <a:noFill/>
          </p:grpSpPr>
          <p:grpSp>
            <p:nvGrpSpPr>
              <p:cNvPr id="625" name="Group 624">
                <a:extLst>
                  <a:ext uri="{FF2B5EF4-FFF2-40B4-BE49-F238E27FC236}">
                    <a16:creationId xmlns:a16="http://schemas.microsoft.com/office/drawing/2014/main" id="{0B9D2C30-211D-4B19-851D-224B9FB3EEBB}"/>
                  </a:ext>
                </a:extLst>
              </p:cNvPr>
              <p:cNvGrpSpPr/>
              <p:nvPr/>
            </p:nvGrpSpPr>
            <p:grpSpPr>
              <a:xfrm>
                <a:off x="2107244" y="1575258"/>
                <a:ext cx="310993" cy="264555"/>
                <a:chOff x="2107244" y="1575258"/>
                <a:chExt cx="310993" cy="264555"/>
              </a:xfrm>
              <a:grpFill/>
            </p:grpSpPr>
            <p:sp>
              <p:nvSpPr>
                <p:cNvPr id="633" name="Rectangle 9">
                  <a:extLst>
                    <a:ext uri="{FF2B5EF4-FFF2-40B4-BE49-F238E27FC236}">
                      <a16:creationId xmlns:a16="http://schemas.microsoft.com/office/drawing/2014/main" id="{54FFEF49-D7D7-4227-8EA4-342470431C3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34" name="Line 10">
                  <a:extLst>
                    <a:ext uri="{FF2B5EF4-FFF2-40B4-BE49-F238E27FC236}">
                      <a16:creationId xmlns:a16="http://schemas.microsoft.com/office/drawing/2014/main" id="{B13E9EA6-DA86-4515-94F7-27B99918F7D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26" name="Group 625">
                <a:extLst>
                  <a:ext uri="{FF2B5EF4-FFF2-40B4-BE49-F238E27FC236}">
                    <a16:creationId xmlns:a16="http://schemas.microsoft.com/office/drawing/2014/main" id="{8704A421-3156-42EF-83B6-1D5DD6BBCFBD}"/>
                  </a:ext>
                </a:extLst>
              </p:cNvPr>
              <p:cNvGrpSpPr/>
              <p:nvPr/>
            </p:nvGrpSpPr>
            <p:grpSpPr>
              <a:xfrm>
                <a:off x="2287367" y="1599181"/>
                <a:ext cx="95690" cy="23923"/>
                <a:chOff x="2287367" y="1599181"/>
                <a:chExt cx="95690" cy="23923"/>
              </a:xfrm>
              <a:grpFill/>
            </p:grpSpPr>
            <p:sp>
              <p:nvSpPr>
                <p:cNvPr id="630" name="Oval 11">
                  <a:extLst>
                    <a:ext uri="{FF2B5EF4-FFF2-40B4-BE49-F238E27FC236}">
                      <a16:creationId xmlns:a16="http://schemas.microsoft.com/office/drawing/2014/main" id="{36F30705-7556-494D-A124-45286D7DA5EB}"/>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31" name="Oval 12">
                  <a:extLst>
                    <a:ext uri="{FF2B5EF4-FFF2-40B4-BE49-F238E27FC236}">
                      <a16:creationId xmlns:a16="http://schemas.microsoft.com/office/drawing/2014/main" id="{B7826F7C-1C8E-4167-A7A9-560F6BB3A9D1}"/>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32" name="Oval 13">
                  <a:extLst>
                    <a:ext uri="{FF2B5EF4-FFF2-40B4-BE49-F238E27FC236}">
                      <a16:creationId xmlns:a16="http://schemas.microsoft.com/office/drawing/2014/main" id="{92FEB8D8-A254-42DD-A370-17A07F1584B5}"/>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27" name="Group 626">
                <a:extLst>
                  <a:ext uri="{FF2B5EF4-FFF2-40B4-BE49-F238E27FC236}">
                    <a16:creationId xmlns:a16="http://schemas.microsoft.com/office/drawing/2014/main" id="{C4234936-6DE6-4145-B9C5-3AFA2FC84745}"/>
                  </a:ext>
                </a:extLst>
              </p:cNvPr>
              <p:cNvGrpSpPr/>
              <p:nvPr/>
            </p:nvGrpSpPr>
            <p:grpSpPr>
              <a:xfrm>
                <a:off x="2202934" y="1701907"/>
                <a:ext cx="95690" cy="90061"/>
                <a:chOff x="2202934" y="1701907"/>
                <a:chExt cx="95690" cy="90061"/>
              </a:xfrm>
              <a:grpFill/>
            </p:grpSpPr>
            <p:sp>
              <p:nvSpPr>
                <p:cNvPr id="628" name="Freeform 14">
                  <a:extLst>
                    <a:ext uri="{FF2B5EF4-FFF2-40B4-BE49-F238E27FC236}">
                      <a16:creationId xmlns:a16="http://schemas.microsoft.com/office/drawing/2014/main" id="{020ABDCC-6FF7-4822-AEDF-93E60B604B7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29" name="Line 15">
                  <a:extLst>
                    <a:ext uri="{FF2B5EF4-FFF2-40B4-BE49-F238E27FC236}">
                      <a16:creationId xmlns:a16="http://schemas.microsoft.com/office/drawing/2014/main" id="{626C7DFF-E273-47E0-A6F7-21F6711A0711}"/>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592" name="Group 591">
              <a:extLst>
                <a:ext uri="{FF2B5EF4-FFF2-40B4-BE49-F238E27FC236}">
                  <a16:creationId xmlns:a16="http://schemas.microsoft.com/office/drawing/2014/main" id="{F684A94F-F91C-4351-91E8-3A4F59AD8F24}"/>
                </a:ext>
              </a:extLst>
            </p:cNvPr>
            <p:cNvGrpSpPr/>
            <p:nvPr/>
          </p:nvGrpSpPr>
          <p:grpSpPr>
            <a:xfrm>
              <a:off x="4337775" y="4907225"/>
              <a:ext cx="360797" cy="306922"/>
              <a:chOff x="2107244" y="1575258"/>
              <a:chExt cx="310993" cy="264555"/>
            </a:xfrm>
            <a:noFill/>
          </p:grpSpPr>
          <p:grpSp>
            <p:nvGrpSpPr>
              <p:cNvPr id="615" name="Group 614">
                <a:extLst>
                  <a:ext uri="{FF2B5EF4-FFF2-40B4-BE49-F238E27FC236}">
                    <a16:creationId xmlns:a16="http://schemas.microsoft.com/office/drawing/2014/main" id="{CF887AA8-BC0E-42BF-AC76-E9FA3275FAF4}"/>
                  </a:ext>
                </a:extLst>
              </p:cNvPr>
              <p:cNvGrpSpPr/>
              <p:nvPr/>
            </p:nvGrpSpPr>
            <p:grpSpPr>
              <a:xfrm>
                <a:off x="2107244" y="1575258"/>
                <a:ext cx="310993" cy="264555"/>
                <a:chOff x="2107244" y="1575258"/>
                <a:chExt cx="310993" cy="264555"/>
              </a:xfrm>
              <a:grpFill/>
            </p:grpSpPr>
            <p:sp>
              <p:nvSpPr>
                <p:cNvPr id="623" name="Rectangle 9">
                  <a:extLst>
                    <a:ext uri="{FF2B5EF4-FFF2-40B4-BE49-F238E27FC236}">
                      <a16:creationId xmlns:a16="http://schemas.microsoft.com/office/drawing/2014/main" id="{0C3CB103-7284-4C8B-A58A-1D20D5ED86E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24" name="Line 10">
                  <a:extLst>
                    <a:ext uri="{FF2B5EF4-FFF2-40B4-BE49-F238E27FC236}">
                      <a16:creationId xmlns:a16="http://schemas.microsoft.com/office/drawing/2014/main" id="{EE256C78-EDEE-460D-A20C-20C1625CBD9D}"/>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16" name="Group 615">
                <a:extLst>
                  <a:ext uri="{FF2B5EF4-FFF2-40B4-BE49-F238E27FC236}">
                    <a16:creationId xmlns:a16="http://schemas.microsoft.com/office/drawing/2014/main" id="{8FA9901C-173B-4118-99FB-33DCBE07497A}"/>
                  </a:ext>
                </a:extLst>
              </p:cNvPr>
              <p:cNvGrpSpPr/>
              <p:nvPr/>
            </p:nvGrpSpPr>
            <p:grpSpPr>
              <a:xfrm>
                <a:off x="2287367" y="1599181"/>
                <a:ext cx="95690" cy="23923"/>
                <a:chOff x="2287367" y="1599181"/>
                <a:chExt cx="95690" cy="23923"/>
              </a:xfrm>
              <a:grpFill/>
            </p:grpSpPr>
            <p:sp>
              <p:nvSpPr>
                <p:cNvPr id="620" name="Oval 11">
                  <a:extLst>
                    <a:ext uri="{FF2B5EF4-FFF2-40B4-BE49-F238E27FC236}">
                      <a16:creationId xmlns:a16="http://schemas.microsoft.com/office/drawing/2014/main" id="{2DEF0A45-3CE1-46EA-A331-A5D20192FCE4}"/>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21" name="Oval 12">
                  <a:extLst>
                    <a:ext uri="{FF2B5EF4-FFF2-40B4-BE49-F238E27FC236}">
                      <a16:creationId xmlns:a16="http://schemas.microsoft.com/office/drawing/2014/main" id="{2E113126-7605-43FE-B2CB-14D5EBEA6BAC}"/>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22" name="Oval 13">
                  <a:extLst>
                    <a:ext uri="{FF2B5EF4-FFF2-40B4-BE49-F238E27FC236}">
                      <a16:creationId xmlns:a16="http://schemas.microsoft.com/office/drawing/2014/main" id="{A78CF958-D0DB-4318-9AB9-A202EA402218}"/>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17" name="Group 616">
                <a:extLst>
                  <a:ext uri="{FF2B5EF4-FFF2-40B4-BE49-F238E27FC236}">
                    <a16:creationId xmlns:a16="http://schemas.microsoft.com/office/drawing/2014/main" id="{439905D3-20CA-419B-BAF2-79BB284DC495}"/>
                  </a:ext>
                </a:extLst>
              </p:cNvPr>
              <p:cNvGrpSpPr/>
              <p:nvPr/>
            </p:nvGrpSpPr>
            <p:grpSpPr>
              <a:xfrm>
                <a:off x="2202934" y="1701907"/>
                <a:ext cx="95690" cy="90061"/>
                <a:chOff x="2202934" y="1701907"/>
                <a:chExt cx="95690" cy="90061"/>
              </a:xfrm>
              <a:grpFill/>
            </p:grpSpPr>
            <p:sp>
              <p:nvSpPr>
                <p:cNvPr id="618" name="Freeform 14">
                  <a:extLst>
                    <a:ext uri="{FF2B5EF4-FFF2-40B4-BE49-F238E27FC236}">
                      <a16:creationId xmlns:a16="http://schemas.microsoft.com/office/drawing/2014/main" id="{753B47F1-ABE7-4667-B199-D0D0075737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19" name="Line 15">
                  <a:extLst>
                    <a:ext uri="{FF2B5EF4-FFF2-40B4-BE49-F238E27FC236}">
                      <a16:creationId xmlns:a16="http://schemas.microsoft.com/office/drawing/2014/main" id="{17A53695-2910-46F2-BE7F-4D689E23CDCA}"/>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593" name="Group 592">
              <a:extLst>
                <a:ext uri="{FF2B5EF4-FFF2-40B4-BE49-F238E27FC236}">
                  <a16:creationId xmlns:a16="http://schemas.microsoft.com/office/drawing/2014/main" id="{84033B3A-4A89-4720-9B1B-4984C69F68C6}"/>
                </a:ext>
              </a:extLst>
            </p:cNvPr>
            <p:cNvGrpSpPr/>
            <p:nvPr/>
          </p:nvGrpSpPr>
          <p:grpSpPr>
            <a:xfrm>
              <a:off x="4914129" y="4907225"/>
              <a:ext cx="360797" cy="306922"/>
              <a:chOff x="2107244" y="1575258"/>
              <a:chExt cx="310993" cy="264555"/>
            </a:xfrm>
            <a:noFill/>
          </p:grpSpPr>
          <p:grpSp>
            <p:nvGrpSpPr>
              <p:cNvPr id="605" name="Group 604">
                <a:extLst>
                  <a:ext uri="{FF2B5EF4-FFF2-40B4-BE49-F238E27FC236}">
                    <a16:creationId xmlns:a16="http://schemas.microsoft.com/office/drawing/2014/main" id="{01F34B7A-6A3A-49FD-87AE-0F2D24894038}"/>
                  </a:ext>
                </a:extLst>
              </p:cNvPr>
              <p:cNvGrpSpPr/>
              <p:nvPr/>
            </p:nvGrpSpPr>
            <p:grpSpPr>
              <a:xfrm>
                <a:off x="2107244" y="1575258"/>
                <a:ext cx="310993" cy="264555"/>
                <a:chOff x="2107244" y="1575258"/>
                <a:chExt cx="310993" cy="264555"/>
              </a:xfrm>
              <a:grpFill/>
            </p:grpSpPr>
            <p:sp>
              <p:nvSpPr>
                <p:cNvPr id="613" name="Rectangle 9">
                  <a:extLst>
                    <a:ext uri="{FF2B5EF4-FFF2-40B4-BE49-F238E27FC236}">
                      <a16:creationId xmlns:a16="http://schemas.microsoft.com/office/drawing/2014/main" id="{69F0045C-6046-4AC1-B5C1-151E9AF6C43F}"/>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14" name="Line 10">
                  <a:extLst>
                    <a:ext uri="{FF2B5EF4-FFF2-40B4-BE49-F238E27FC236}">
                      <a16:creationId xmlns:a16="http://schemas.microsoft.com/office/drawing/2014/main" id="{4F652237-9932-4D2F-8C61-996A94501D78}"/>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06" name="Group 605">
                <a:extLst>
                  <a:ext uri="{FF2B5EF4-FFF2-40B4-BE49-F238E27FC236}">
                    <a16:creationId xmlns:a16="http://schemas.microsoft.com/office/drawing/2014/main" id="{036541AE-0BF8-4E55-9090-A69F1B8C5A73}"/>
                  </a:ext>
                </a:extLst>
              </p:cNvPr>
              <p:cNvGrpSpPr/>
              <p:nvPr/>
            </p:nvGrpSpPr>
            <p:grpSpPr>
              <a:xfrm>
                <a:off x="2287367" y="1599181"/>
                <a:ext cx="95690" cy="23923"/>
                <a:chOff x="2287367" y="1599181"/>
                <a:chExt cx="95690" cy="23923"/>
              </a:xfrm>
              <a:grpFill/>
            </p:grpSpPr>
            <p:sp>
              <p:nvSpPr>
                <p:cNvPr id="610" name="Oval 11">
                  <a:extLst>
                    <a:ext uri="{FF2B5EF4-FFF2-40B4-BE49-F238E27FC236}">
                      <a16:creationId xmlns:a16="http://schemas.microsoft.com/office/drawing/2014/main" id="{4A91147F-62FF-4C87-AE14-D077C95CE47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11" name="Oval 12">
                  <a:extLst>
                    <a:ext uri="{FF2B5EF4-FFF2-40B4-BE49-F238E27FC236}">
                      <a16:creationId xmlns:a16="http://schemas.microsoft.com/office/drawing/2014/main" id="{D43AFFC5-2254-4A1E-BFD4-18D852A979F0}"/>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12" name="Oval 13">
                  <a:extLst>
                    <a:ext uri="{FF2B5EF4-FFF2-40B4-BE49-F238E27FC236}">
                      <a16:creationId xmlns:a16="http://schemas.microsoft.com/office/drawing/2014/main" id="{3DAC73E5-8D13-4440-A2EF-C17C67996F1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07" name="Group 606">
                <a:extLst>
                  <a:ext uri="{FF2B5EF4-FFF2-40B4-BE49-F238E27FC236}">
                    <a16:creationId xmlns:a16="http://schemas.microsoft.com/office/drawing/2014/main" id="{8AEDE754-34EE-4E5D-AB01-1216947FBE04}"/>
                  </a:ext>
                </a:extLst>
              </p:cNvPr>
              <p:cNvGrpSpPr/>
              <p:nvPr/>
            </p:nvGrpSpPr>
            <p:grpSpPr>
              <a:xfrm>
                <a:off x="2202934" y="1701907"/>
                <a:ext cx="95690" cy="90061"/>
                <a:chOff x="2202934" y="1701907"/>
                <a:chExt cx="95690" cy="90061"/>
              </a:xfrm>
              <a:grpFill/>
            </p:grpSpPr>
            <p:sp>
              <p:nvSpPr>
                <p:cNvPr id="608" name="Freeform 14">
                  <a:extLst>
                    <a:ext uri="{FF2B5EF4-FFF2-40B4-BE49-F238E27FC236}">
                      <a16:creationId xmlns:a16="http://schemas.microsoft.com/office/drawing/2014/main" id="{383F5BC6-7561-4EAA-AB8C-3A762DDAC2A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09" name="Line 15">
                  <a:extLst>
                    <a:ext uri="{FF2B5EF4-FFF2-40B4-BE49-F238E27FC236}">
                      <a16:creationId xmlns:a16="http://schemas.microsoft.com/office/drawing/2014/main" id="{B6DAD2E7-3FA6-48E9-AF1A-50EAECC97B45}"/>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594" name="Group 593">
              <a:extLst>
                <a:ext uri="{FF2B5EF4-FFF2-40B4-BE49-F238E27FC236}">
                  <a16:creationId xmlns:a16="http://schemas.microsoft.com/office/drawing/2014/main" id="{CEFF0009-2FC5-45AD-9CA1-114947579879}"/>
                </a:ext>
              </a:extLst>
            </p:cNvPr>
            <p:cNvGrpSpPr/>
            <p:nvPr/>
          </p:nvGrpSpPr>
          <p:grpSpPr>
            <a:xfrm>
              <a:off x="5482774" y="4907225"/>
              <a:ext cx="360797" cy="306922"/>
              <a:chOff x="2107244" y="1575258"/>
              <a:chExt cx="310993" cy="264555"/>
            </a:xfrm>
            <a:solidFill>
              <a:schemeClr val="accent2">
                <a:lumMod val="20000"/>
                <a:lumOff val="80000"/>
              </a:schemeClr>
            </a:solidFill>
          </p:grpSpPr>
          <p:grpSp>
            <p:nvGrpSpPr>
              <p:cNvPr id="595" name="Group 594">
                <a:extLst>
                  <a:ext uri="{FF2B5EF4-FFF2-40B4-BE49-F238E27FC236}">
                    <a16:creationId xmlns:a16="http://schemas.microsoft.com/office/drawing/2014/main" id="{4292053C-9155-487E-83F6-D39A1AD346A5}"/>
                  </a:ext>
                </a:extLst>
              </p:cNvPr>
              <p:cNvGrpSpPr/>
              <p:nvPr/>
            </p:nvGrpSpPr>
            <p:grpSpPr>
              <a:xfrm>
                <a:off x="2107244" y="1575258"/>
                <a:ext cx="310993" cy="264555"/>
                <a:chOff x="2107244" y="1575258"/>
                <a:chExt cx="310993" cy="264555"/>
              </a:xfrm>
              <a:grpFill/>
            </p:grpSpPr>
            <p:sp>
              <p:nvSpPr>
                <p:cNvPr id="603" name="Rectangle 9">
                  <a:extLst>
                    <a:ext uri="{FF2B5EF4-FFF2-40B4-BE49-F238E27FC236}">
                      <a16:creationId xmlns:a16="http://schemas.microsoft.com/office/drawing/2014/main" id="{6E4F5D1B-4793-4F96-A0C2-C5D5D09F42A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04" name="Line 10">
                  <a:extLst>
                    <a:ext uri="{FF2B5EF4-FFF2-40B4-BE49-F238E27FC236}">
                      <a16:creationId xmlns:a16="http://schemas.microsoft.com/office/drawing/2014/main" id="{54E2F04C-8F50-4FB0-9FBA-A868CE409FFA}"/>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96" name="Group 595">
                <a:extLst>
                  <a:ext uri="{FF2B5EF4-FFF2-40B4-BE49-F238E27FC236}">
                    <a16:creationId xmlns:a16="http://schemas.microsoft.com/office/drawing/2014/main" id="{28F0AA66-D02A-4E8F-A00C-FC2990224BB1}"/>
                  </a:ext>
                </a:extLst>
              </p:cNvPr>
              <p:cNvGrpSpPr/>
              <p:nvPr/>
            </p:nvGrpSpPr>
            <p:grpSpPr>
              <a:xfrm>
                <a:off x="2287367" y="1599181"/>
                <a:ext cx="95690" cy="23923"/>
                <a:chOff x="2287367" y="1599181"/>
                <a:chExt cx="95690" cy="23923"/>
              </a:xfrm>
              <a:grpFill/>
            </p:grpSpPr>
            <p:sp>
              <p:nvSpPr>
                <p:cNvPr id="600" name="Oval 11">
                  <a:extLst>
                    <a:ext uri="{FF2B5EF4-FFF2-40B4-BE49-F238E27FC236}">
                      <a16:creationId xmlns:a16="http://schemas.microsoft.com/office/drawing/2014/main" id="{F1844BE7-B287-4682-B76C-1C7BAB39FCC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01" name="Oval 12">
                  <a:extLst>
                    <a:ext uri="{FF2B5EF4-FFF2-40B4-BE49-F238E27FC236}">
                      <a16:creationId xmlns:a16="http://schemas.microsoft.com/office/drawing/2014/main" id="{8E4D37D1-ADEB-4F58-A135-A2C4AA1F454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02" name="Oval 13">
                  <a:extLst>
                    <a:ext uri="{FF2B5EF4-FFF2-40B4-BE49-F238E27FC236}">
                      <a16:creationId xmlns:a16="http://schemas.microsoft.com/office/drawing/2014/main" id="{C7E87A91-36F9-41B3-8835-043A40EF699C}"/>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597" name="Group 596">
                <a:extLst>
                  <a:ext uri="{FF2B5EF4-FFF2-40B4-BE49-F238E27FC236}">
                    <a16:creationId xmlns:a16="http://schemas.microsoft.com/office/drawing/2014/main" id="{3C7ED499-EFD5-4643-85D5-34180A9F5FE9}"/>
                  </a:ext>
                </a:extLst>
              </p:cNvPr>
              <p:cNvGrpSpPr/>
              <p:nvPr/>
            </p:nvGrpSpPr>
            <p:grpSpPr>
              <a:xfrm>
                <a:off x="2202934" y="1701907"/>
                <a:ext cx="95690" cy="90061"/>
                <a:chOff x="2202934" y="1701907"/>
                <a:chExt cx="95690" cy="90061"/>
              </a:xfrm>
              <a:grpFill/>
            </p:grpSpPr>
            <p:sp>
              <p:nvSpPr>
                <p:cNvPr id="598" name="Freeform 14">
                  <a:extLst>
                    <a:ext uri="{FF2B5EF4-FFF2-40B4-BE49-F238E27FC236}">
                      <a16:creationId xmlns:a16="http://schemas.microsoft.com/office/drawing/2014/main" id="{A848408D-E592-4AAB-8EC0-BB24B7EFAC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599" name="Line 15">
                  <a:extLst>
                    <a:ext uri="{FF2B5EF4-FFF2-40B4-BE49-F238E27FC236}">
                      <a16:creationId xmlns:a16="http://schemas.microsoft.com/office/drawing/2014/main" id="{8BF3ED27-00E6-44F6-96F5-AD2E39E05AEB}"/>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25" name="Group 424">
              <a:extLst>
                <a:ext uri="{FF2B5EF4-FFF2-40B4-BE49-F238E27FC236}">
                  <a16:creationId xmlns:a16="http://schemas.microsoft.com/office/drawing/2014/main" id="{9F4FAFBC-816B-4C55-AD15-D7F9D533B4DF}"/>
                </a:ext>
              </a:extLst>
            </p:cNvPr>
            <p:cNvGrpSpPr/>
            <p:nvPr/>
          </p:nvGrpSpPr>
          <p:grpSpPr>
            <a:xfrm>
              <a:off x="871937" y="3453538"/>
              <a:ext cx="360797" cy="306922"/>
              <a:chOff x="2107244" y="1575258"/>
              <a:chExt cx="310993" cy="264555"/>
            </a:xfrm>
            <a:noFill/>
          </p:grpSpPr>
          <p:grpSp>
            <p:nvGrpSpPr>
              <p:cNvPr id="426" name="Group 425">
                <a:extLst>
                  <a:ext uri="{FF2B5EF4-FFF2-40B4-BE49-F238E27FC236}">
                    <a16:creationId xmlns:a16="http://schemas.microsoft.com/office/drawing/2014/main" id="{C45AE178-415D-44D7-96B5-7C622B3FAD5A}"/>
                  </a:ext>
                </a:extLst>
              </p:cNvPr>
              <p:cNvGrpSpPr/>
              <p:nvPr/>
            </p:nvGrpSpPr>
            <p:grpSpPr>
              <a:xfrm>
                <a:off x="2107244" y="1575258"/>
                <a:ext cx="310993" cy="264555"/>
                <a:chOff x="2107244" y="1575258"/>
                <a:chExt cx="310993" cy="264555"/>
              </a:xfrm>
              <a:grpFill/>
            </p:grpSpPr>
            <p:sp>
              <p:nvSpPr>
                <p:cNvPr id="434" name="Rectangle 9">
                  <a:extLst>
                    <a:ext uri="{FF2B5EF4-FFF2-40B4-BE49-F238E27FC236}">
                      <a16:creationId xmlns:a16="http://schemas.microsoft.com/office/drawing/2014/main" id="{7025103A-05A1-4AD0-AFC2-0D304832C8D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35" name="Line 10">
                  <a:extLst>
                    <a:ext uri="{FF2B5EF4-FFF2-40B4-BE49-F238E27FC236}">
                      <a16:creationId xmlns:a16="http://schemas.microsoft.com/office/drawing/2014/main" id="{335E0939-DDA4-44C8-A7C7-74853B573A23}"/>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27" name="Group 426">
                <a:extLst>
                  <a:ext uri="{FF2B5EF4-FFF2-40B4-BE49-F238E27FC236}">
                    <a16:creationId xmlns:a16="http://schemas.microsoft.com/office/drawing/2014/main" id="{13337A56-F43A-4B2E-A6A9-D4B32C07C2FC}"/>
                  </a:ext>
                </a:extLst>
              </p:cNvPr>
              <p:cNvGrpSpPr/>
              <p:nvPr/>
            </p:nvGrpSpPr>
            <p:grpSpPr>
              <a:xfrm>
                <a:off x="2287367" y="1599181"/>
                <a:ext cx="95690" cy="23923"/>
                <a:chOff x="2287367" y="1599181"/>
                <a:chExt cx="95690" cy="23923"/>
              </a:xfrm>
              <a:grpFill/>
            </p:grpSpPr>
            <p:sp>
              <p:nvSpPr>
                <p:cNvPr id="431" name="Oval 11">
                  <a:extLst>
                    <a:ext uri="{FF2B5EF4-FFF2-40B4-BE49-F238E27FC236}">
                      <a16:creationId xmlns:a16="http://schemas.microsoft.com/office/drawing/2014/main" id="{EB9F3414-C4E6-43DA-9EF4-387B8AE13FB1}"/>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32" name="Oval 12">
                  <a:extLst>
                    <a:ext uri="{FF2B5EF4-FFF2-40B4-BE49-F238E27FC236}">
                      <a16:creationId xmlns:a16="http://schemas.microsoft.com/office/drawing/2014/main" id="{D8E6228F-808E-4AB5-90C6-CA5BCFCCFA98}"/>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33" name="Oval 13">
                  <a:extLst>
                    <a:ext uri="{FF2B5EF4-FFF2-40B4-BE49-F238E27FC236}">
                      <a16:creationId xmlns:a16="http://schemas.microsoft.com/office/drawing/2014/main" id="{B1D8070F-3EA0-4824-98A9-0B9FF00B93CD}"/>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28" name="Group 427">
                <a:extLst>
                  <a:ext uri="{FF2B5EF4-FFF2-40B4-BE49-F238E27FC236}">
                    <a16:creationId xmlns:a16="http://schemas.microsoft.com/office/drawing/2014/main" id="{25B4D38D-DB86-4BA2-B6E2-7DEA0D703A09}"/>
                  </a:ext>
                </a:extLst>
              </p:cNvPr>
              <p:cNvGrpSpPr/>
              <p:nvPr/>
            </p:nvGrpSpPr>
            <p:grpSpPr>
              <a:xfrm>
                <a:off x="2202934" y="1701907"/>
                <a:ext cx="95690" cy="90061"/>
                <a:chOff x="2202934" y="1701907"/>
                <a:chExt cx="95690" cy="90061"/>
              </a:xfrm>
              <a:grpFill/>
            </p:grpSpPr>
            <p:sp>
              <p:nvSpPr>
                <p:cNvPr id="429" name="Freeform 14">
                  <a:extLst>
                    <a:ext uri="{FF2B5EF4-FFF2-40B4-BE49-F238E27FC236}">
                      <a16:creationId xmlns:a16="http://schemas.microsoft.com/office/drawing/2014/main" id="{434AAEDD-1E86-4386-AE89-E155400400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30" name="Line 15">
                  <a:extLst>
                    <a:ext uri="{FF2B5EF4-FFF2-40B4-BE49-F238E27FC236}">
                      <a16:creationId xmlns:a16="http://schemas.microsoft.com/office/drawing/2014/main" id="{11609423-85B6-4C6C-AD35-18A1E14D2BDB}"/>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36" name="Group 435">
              <a:extLst>
                <a:ext uri="{FF2B5EF4-FFF2-40B4-BE49-F238E27FC236}">
                  <a16:creationId xmlns:a16="http://schemas.microsoft.com/office/drawing/2014/main" id="{34228BD7-2A88-4174-B3A1-F7F72AC321AF}"/>
                </a:ext>
              </a:extLst>
            </p:cNvPr>
            <p:cNvGrpSpPr/>
            <p:nvPr/>
          </p:nvGrpSpPr>
          <p:grpSpPr>
            <a:xfrm>
              <a:off x="1448292" y="3453538"/>
              <a:ext cx="360797" cy="306922"/>
              <a:chOff x="2107244" y="1575258"/>
              <a:chExt cx="310993" cy="264555"/>
            </a:xfrm>
            <a:noFill/>
          </p:grpSpPr>
          <p:grpSp>
            <p:nvGrpSpPr>
              <p:cNvPr id="437" name="Group 436">
                <a:extLst>
                  <a:ext uri="{FF2B5EF4-FFF2-40B4-BE49-F238E27FC236}">
                    <a16:creationId xmlns:a16="http://schemas.microsoft.com/office/drawing/2014/main" id="{525FAF71-4D3F-42C5-ADF5-7C977B0960D3}"/>
                  </a:ext>
                </a:extLst>
              </p:cNvPr>
              <p:cNvGrpSpPr/>
              <p:nvPr/>
            </p:nvGrpSpPr>
            <p:grpSpPr>
              <a:xfrm>
                <a:off x="2107244" y="1575258"/>
                <a:ext cx="310993" cy="264555"/>
                <a:chOff x="2107244" y="1575258"/>
                <a:chExt cx="310993" cy="264555"/>
              </a:xfrm>
              <a:grpFill/>
            </p:grpSpPr>
            <p:sp>
              <p:nvSpPr>
                <p:cNvPr id="445" name="Rectangle 9">
                  <a:extLst>
                    <a:ext uri="{FF2B5EF4-FFF2-40B4-BE49-F238E27FC236}">
                      <a16:creationId xmlns:a16="http://schemas.microsoft.com/office/drawing/2014/main" id="{1FE36140-7AFA-465F-A380-D18A9E400D5F}"/>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46" name="Line 10">
                  <a:extLst>
                    <a:ext uri="{FF2B5EF4-FFF2-40B4-BE49-F238E27FC236}">
                      <a16:creationId xmlns:a16="http://schemas.microsoft.com/office/drawing/2014/main" id="{D3E202E3-9C06-4C0A-AED9-842CE7E726BA}"/>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38" name="Group 437">
                <a:extLst>
                  <a:ext uri="{FF2B5EF4-FFF2-40B4-BE49-F238E27FC236}">
                    <a16:creationId xmlns:a16="http://schemas.microsoft.com/office/drawing/2014/main" id="{A2F1898C-4AB6-4DBC-A32F-17ADB8624120}"/>
                  </a:ext>
                </a:extLst>
              </p:cNvPr>
              <p:cNvGrpSpPr/>
              <p:nvPr/>
            </p:nvGrpSpPr>
            <p:grpSpPr>
              <a:xfrm>
                <a:off x="2287367" y="1599181"/>
                <a:ext cx="95690" cy="23923"/>
                <a:chOff x="2287367" y="1599181"/>
                <a:chExt cx="95690" cy="23923"/>
              </a:xfrm>
              <a:grpFill/>
            </p:grpSpPr>
            <p:sp>
              <p:nvSpPr>
                <p:cNvPr id="442" name="Oval 11">
                  <a:extLst>
                    <a:ext uri="{FF2B5EF4-FFF2-40B4-BE49-F238E27FC236}">
                      <a16:creationId xmlns:a16="http://schemas.microsoft.com/office/drawing/2014/main" id="{93CC7487-0D09-4235-959D-C0F2FE1522B2}"/>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43" name="Oval 12">
                  <a:extLst>
                    <a:ext uri="{FF2B5EF4-FFF2-40B4-BE49-F238E27FC236}">
                      <a16:creationId xmlns:a16="http://schemas.microsoft.com/office/drawing/2014/main" id="{D0C9F565-09C5-460B-BE73-EAE5A5BC8D80}"/>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44" name="Oval 13">
                  <a:extLst>
                    <a:ext uri="{FF2B5EF4-FFF2-40B4-BE49-F238E27FC236}">
                      <a16:creationId xmlns:a16="http://schemas.microsoft.com/office/drawing/2014/main" id="{3AD4F101-C244-43A7-9521-49ACE2B65507}"/>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39" name="Group 438">
                <a:extLst>
                  <a:ext uri="{FF2B5EF4-FFF2-40B4-BE49-F238E27FC236}">
                    <a16:creationId xmlns:a16="http://schemas.microsoft.com/office/drawing/2014/main" id="{1D751E7A-7BBA-466E-B27D-B9C8FF358201}"/>
                  </a:ext>
                </a:extLst>
              </p:cNvPr>
              <p:cNvGrpSpPr/>
              <p:nvPr/>
            </p:nvGrpSpPr>
            <p:grpSpPr>
              <a:xfrm>
                <a:off x="2202934" y="1701907"/>
                <a:ext cx="95690" cy="90061"/>
                <a:chOff x="2202934" y="1701907"/>
                <a:chExt cx="95690" cy="90061"/>
              </a:xfrm>
              <a:grpFill/>
            </p:grpSpPr>
            <p:sp>
              <p:nvSpPr>
                <p:cNvPr id="440" name="Freeform 14">
                  <a:extLst>
                    <a:ext uri="{FF2B5EF4-FFF2-40B4-BE49-F238E27FC236}">
                      <a16:creationId xmlns:a16="http://schemas.microsoft.com/office/drawing/2014/main" id="{EB536545-2CB7-4727-BBF6-CEB086C5749C}"/>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41" name="Line 15">
                  <a:extLst>
                    <a:ext uri="{FF2B5EF4-FFF2-40B4-BE49-F238E27FC236}">
                      <a16:creationId xmlns:a16="http://schemas.microsoft.com/office/drawing/2014/main" id="{553D2015-E2D3-4E09-8CE8-950F45C6EAB1}"/>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47" name="Group 446">
              <a:extLst>
                <a:ext uri="{FF2B5EF4-FFF2-40B4-BE49-F238E27FC236}">
                  <a16:creationId xmlns:a16="http://schemas.microsoft.com/office/drawing/2014/main" id="{FD357637-6D27-4832-BFAE-71FAF55CBB9E}"/>
                </a:ext>
              </a:extLst>
            </p:cNvPr>
            <p:cNvGrpSpPr/>
            <p:nvPr/>
          </p:nvGrpSpPr>
          <p:grpSpPr>
            <a:xfrm>
              <a:off x="2024648" y="3453538"/>
              <a:ext cx="360797" cy="306922"/>
              <a:chOff x="2107244" y="1575258"/>
              <a:chExt cx="310993" cy="264555"/>
            </a:xfrm>
            <a:noFill/>
          </p:grpSpPr>
          <p:grpSp>
            <p:nvGrpSpPr>
              <p:cNvPr id="448" name="Group 447">
                <a:extLst>
                  <a:ext uri="{FF2B5EF4-FFF2-40B4-BE49-F238E27FC236}">
                    <a16:creationId xmlns:a16="http://schemas.microsoft.com/office/drawing/2014/main" id="{237822BE-F195-4C1E-8782-72DCE1EFFE9D}"/>
                  </a:ext>
                </a:extLst>
              </p:cNvPr>
              <p:cNvGrpSpPr/>
              <p:nvPr/>
            </p:nvGrpSpPr>
            <p:grpSpPr>
              <a:xfrm>
                <a:off x="2107244" y="1575258"/>
                <a:ext cx="310993" cy="264555"/>
                <a:chOff x="2107244" y="1575258"/>
                <a:chExt cx="310993" cy="264555"/>
              </a:xfrm>
              <a:grpFill/>
            </p:grpSpPr>
            <p:sp>
              <p:nvSpPr>
                <p:cNvPr id="456" name="Rectangle 9">
                  <a:extLst>
                    <a:ext uri="{FF2B5EF4-FFF2-40B4-BE49-F238E27FC236}">
                      <a16:creationId xmlns:a16="http://schemas.microsoft.com/office/drawing/2014/main" id="{05D15826-B019-4537-A7E9-B79F961509B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57" name="Line 10">
                  <a:extLst>
                    <a:ext uri="{FF2B5EF4-FFF2-40B4-BE49-F238E27FC236}">
                      <a16:creationId xmlns:a16="http://schemas.microsoft.com/office/drawing/2014/main" id="{171F7E42-AF77-46A4-A58A-F0A38713D36B}"/>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49" name="Group 448">
                <a:extLst>
                  <a:ext uri="{FF2B5EF4-FFF2-40B4-BE49-F238E27FC236}">
                    <a16:creationId xmlns:a16="http://schemas.microsoft.com/office/drawing/2014/main" id="{28068E7C-3A95-4D16-9FC2-2ED35D7ECC21}"/>
                  </a:ext>
                </a:extLst>
              </p:cNvPr>
              <p:cNvGrpSpPr/>
              <p:nvPr/>
            </p:nvGrpSpPr>
            <p:grpSpPr>
              <a:xfrm>
                <a:off x="2287367" y="1599181"/>
                <a:ext cx="95690" cy="23923"/>
                <a:chOff x="2287367" y="1599181"/>
                <a:chExt cx="95690" cy="23923"/>
              </a:xfrm>
              <a:grpFill/>
            </p:grpSpPr>
            <p:sp>
              <p:nvSpPr>
                <p:cNvPr id="453" name="Oval 11">
                  <a:extLst>
                    <a:ext uri="{FF2B5EF4-FFF2-40B4-BE49-F238E27FC236}">
                      <a16:creationId xmlns:a16="http://schemas.microsoft.com/office/drawing/2014/main" id="{335613F1-4B1E-4CAB-B511-9A50B9B59A2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54" name="Oval 12">
                  <a:extLst>
                    <a:ext uri="{FF2B5EF4-FFF2-40B4-BE49-F238E27FC236}">
                      <a16:creationId xmlns:a16="http://schemas.microsoft.com/office/drawing/2014/main" id="{871B1FBF-A3A9-463B-A4D3-A0E1FAAA223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55" name="Oval 13">
                  <a:extLst>
                    <a:ext uri="{FF2B5EF4-FFF2-40B4-BE49-F238E27FC236}">
                      <a16:creationId xmlns:a16="http://schemas.microsoft.com/office/drawing/2014/main" id="{EBBB61FA-630D-41EE-8775-3ACD77BE4AC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50" name="Group 449">
                <a:extLst>
                  <a:ext uri="{FF2B5EF4-FFF2-40B4-BE49-F238E27FC236}">
                    <a16:creationId xmlns:a16="http://schemas.microsoft.com/office/drawing/2014/main" id="{1451BD54-6A3A-4969-90EF-742408917F05}"/>
                  </a:ext>
                </a:extLst>
              </p:cNvPr>
              <p:cNvGrpSpPr/>
              <p:nvPr/>
            </p:nvGrpSpPr>
            <p:grpSpPr>
              <a:xfrm>
                <a:off x="2202934" y="1701907"/>
                <a:ext cx="95690" cy="90061"/>
                <a:chOff x="2202934" y="1701907"/>
                <a:chExt cx="95690" cy="90061"/>
              </a:xfrm>
              <a:grpFill/>
            </p:grpSpPr>
            <p:sp>
              <p:nvSpPr>
                <p:cNvPr id="451" name="Freeform 14">
                  <a:extLst>
                    <a:ext uri="{FF2B5EF4-FFF2-40B4-BE49-F238E27FC236}">
                      <a16:creationId xmlns:a16="http://schemas.microsoft.com/office/drawing/2014/main" id="{C3C238F8-D386-4463-BE35-A02DB19D8DA4}"/>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52" name="Line 15">
                  <a:extLst>
                    <a:ext uri="{FF2B5EF4-FFF2-40B4-BE49-F238E27FC236}">
                      <a16:creationId xmlns:a16="http://schemas.microsoft.com/office/drawing/2014/main" id="{05DC3FF3-71E7-4F68-8416-BEC6295C1570}"/>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58" name="Group 457">
              <a:extLst>
                <a:ext uri="{FF2B5EF4-FFF2-40B4-BE49-F238E27FC236}">
                  <a16:creationId xmlns:a16="http://schemas.microsoft.com/office/drawing/2014/main" id="{806441B7-6249-4887-A6DF-26B73359C9DB}"/>
                </a:ext>
              </a:extLst>
            </p:cNvPr>
            <p:cNvGrpSpPr/>
            <p:nvPr/>
          </p:nvGrpSpPr>
          <p:grpSpPr>
            <a:xfrm>
              <a:off x="2601003" y="3453538"/>
              <a:ext cx="360797" cy="306922"/>
              <a:chOff x="2107244" y="1575258"/>
              <a:chExt cx="310993" cy="264555"/>
            </a:xfrm>
            <a:noFill/>
          </p:grpSpPr>
          <p:grpSp>
            <p:nvGrpSpPr>
              <p:cNvPr id="459" name="Group 458">
                <a:extLst>
                  <a:ext uri="{FF2B5EF4-FFF2-40B4-BE49-F238E27FC236}">
                    <a16:creationId xmlns:a16="http://schemas.microsoft.com/office/drawing/2014/main" id="{A33041C4-AD65-41A0-918F-001477BAF8E2}"/>
                  </a:ext>
                </a:extLst>
              </p:cNvPr>
              <p:cNvGrpSpPr/>
              <p:nvPr/>
            </p:nvGrpSpPr>
            <p:grpSpPr>
              <a:xfrm>
                <a:off x="2107244" y="1575258"/>
                <a:ext cx="310993" cy="264555"/>
                <a:chOff x="2107244" y="1575258"/>
                <a:chExt cx="310993" cy="264555"/>
              </a:xfrm>
              <a:grpFill/>
            </p:grpSpPr>
            <p:sp>
              <p:nvSpPr>
                <p:cNvPr id="467" name="Rectangle 9">
                  <a:extLst>
                    <a:ext uri="{FF2B5EF4-FFF2-40B4-BE49-F238E27FC236}">
                      <a16:creationId xmlns:a16="http://schemas.microsoft.com/office/drawing/2014/main" id="{4B37851D-919A-4EDC-ABAC-25D338FA98B0}"/>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68" name="Line 10">
                  <a:extLst>
                    <a:ext uri="{FF2B5EF4-FFF2-40B4-BE49-F238E27FC236}">
                      <a16:creationId xmlns:a16="http://schemas.microsoft.com/office/drawing/2014/main" id="{31D81B22-6A3A-4323-B751-6A9B5AD24324}"/>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60" name="Group 459">
                <a:extLst>
                  <a:ext uri="{FF2B5EF4-FFF2-40B4-BE49-F238E27FC236}">
                    <a16:creationId xmlns:a16="http://schemas.microsoft.com/office/drawing/2014/main" id="{38DD2EB6-77FC-4BCC-A704-A9A53371EE5B}"/>
                  </a:ext>
                </a:extLst>
              </p:cNvPr>
              <p:cNvGrpSpPr/>
              <p:nvPr/>
            </p:nvGrpSpPr>
            <p:grpSpPr>
              <a:xfrm>
                <a:off x="2287367" y="1599181"/>
                <a:ext cx="95690" cy="23923"/>
                <a:chOff x="2287367" y="1599181"/>
                <a:chExt cx="95690" cy="23923"/>
              </a:xfrm>
              <a:grpFill/>
            </p:grpSpPr>
            <p:sp>
              <p:nvSpPr>
                <p:cNvPr id="464" name="Oval 11">
                  <a:extLst>
                    <a:ext uri="{FF2B5EF4-FFF2-40B4-BE49-F238E27FC236}">
                      <a16:creationId xmlns:a16="http://schemas.microsoft.com/office/drawing/2014/main" id="{05D6665F-5205-4D62-8637-EB3DD8476CF9}"/>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65" name="Oval 12">
                  <a:extLst>
                    <a:ext uri="{FF2B5EF4-FFF2-40B4-BE49-F238E27FC236}">
                      <a16:creationId xmlns:a16="http://schemas.microsoft.com/office/drawing/2014/main" id="{98AB03F7-D6F0-4793-8FA9-E167B839C35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66" name="Oval 13">
                  <a:extLst>
                    <a:ext uri="{FF2B5EF4-FFF2-40B4-BE49-F238E27FC236}">
                      <a16:creationId xmlns:a16="http://schemas.microsoft.com/office/drawing/2014/main" id="{E73D7989-A9F3-47D0-B79E-A30E629CF29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61" name="Group 460">
                <a:extLst>
                  <a:ext uri="{FF2B5EF4-FFF2-40B4-BE49-F238E27FC236}">
                    <a16:creationId xmlns:a16="http://schemas.microsoft.com/office/drawing/2014/main" id="{02116BC3-1423-43C0-A697-9780E79A8FF8}"/>
                  </a:ext>
                </a:extLst>
              </p:cNvPr>
              <p:cNvGrpSpPr/>
              <p:nvPr/>
            </p:nvGrpSpPr>
            <p:grpSpPr>
              <a:xfrm>
                <a:off x="2202934" y="1701907"/>
                <a:ext cx="95690" cy="90061"/>
                <a:chOff x="2202934" y="1701907"/>
                <a:chExt cx="95690" cy="90061"/>
              </a:xfrm>
              <a:grpFill/>
            </p:grpSpPr>
            <p:sp>
              <p:nvSpPr>
                <p:cNvPr id="462" name="Freeform 14">
                  <a:extLst>
                    <a:ext uri="{FF2B5EF4-FFF2-40B4-BE49-F238E27FC236}">
                      <a16:creationId xmlns:a16="http://schemas.microsoft.com/office/drawing/2014/main" id="{5E100B55-95AB-4A5F-ADDC-5A3B028EEB6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63" name="Line 15">
                  <a:extLst>
                    <a:ext uri="{FF2B5EF4-FFF2-40B4-BE49-F238E27FC236}">
                      <a16:creationId xmlns:a16="http://schemas.microsoft.com/office/drawing/2014/main" id="{1E36953A-D142-4E98-9584-9828B990DD1C}"/>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69" name="Group 468">
              <a:extLst>
                <a:ext uri="{FF2B5EF4-FFF2-40B4-BE49-F238E27FC236}">
                  <a16:creationId xmlns:a16="http://schemas.microsoft.com/office/drawing/2014/main" id="{94E383B1-378B-4237-A78B-D3DDD9FD9FE5}"/>
                </a:ext>
              </a:extLst>
            </p:cNvPr>
            <p:cNvGrpSpPr/>
            <p:nvPr/>
          </p:nvGrpSpPr>
          <p:grpSpPr>
            <a:xfrm>
              <a:off x="3177357" y="3453538"/>
              <a:ext cx="360797" cy="306922"/>
              <a:chOff x="2107244" y="1575258"/>
              <a:chExt cx="310993" cy="264555"/>
            </a:xfrm>
            <a:noFill/>
          </p:grpSpPr>
          <p:grpSp>
            <p:nvGrpSpPr>
              <p:cNvPr id="470" name="Group 469">
                <a:extLst>
                  <a:ext uri="{FF2B5EF4-FFF2-40B4-BE49-F238E27FC236}">
                    <a16:creationId xmlns:a16="http://schemas.microsoft.com/office/drawing/2014/main" id="{97C131DD-4A6B-403D-B7D8-5BADB758FB26}"/>
                  </a:ext>
                </a:extLst>
              </p:cNvPr>
              <p:cNvGrpSpPr/>
              <p:nvPr/>
            </p:nvGrpSpPr>
            <p:grpSpPr>
              <a:xfrm>
                <a:off x="2107244" y="1575258"/>
                <a:ext cx="310993" cy="264555"/>
                <a:chOff x="2107244" y="1575258"/>
                <a:chExt cx="310993" cy="264555"/>
              </a:xfrm>
              <a:grpFill/>
            </p:grpSpPr>
            <p:sp>
              <p:nvSpPr>
                <p:cNvPr id="478" name="Rectangle 9">
                  <a:extLst>
                    <a:ext uri="{FF2B5EF4-FFF2-40B4-BE49-F238E27FC236}">
                      <a16:creationId xmlns:a16="http://schemas.microsoft.com/office/drawing/2014/main" id="{F3918839-D064-4791-BF47-F5C49BC27AF0}"/>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79" name="Line 10">
                  <a:extLst>
                    <a:ext uri="{FF2B5EF4-FFF2-40B4-BE49-F238E27FC236}">
                      <a16:creationId xmlns:a16="http://schemas.microsoft.com/office/drawing/2014/main" id="{D75DF073-5E4F-40E1-9802-E65CBDEBDA99}"/>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71" name="Group 470">
                <a:extLst>
                  <a:ext uri="{FF2B5EF4-FFF2-40B4-BE49-F238E27FC236}">
                    <a16:creationId xmlns:a16="http://schemas.microsoft.com/office/drawing/2014/main" id="{4AD79C2B-391E-40DC-8994-19A638031B18}"/>
                  </a:ext>
                </a:extLst>
              </p:cNvPr>
              <p:cNvGrpSpPr/>
              <p:nvPr/>
            </p:nvGrpSpPr>
            <p:grpSpPr>
              <a:xfrm>
                <a:off x="2287367" y="1599181"/>
                <a:ext cx="95690" cy="23923"/>
                <a:chOff x="2287367" y="1599181"/>
                <a:chExt cx="95690" cy="23923"/>
              </a:xfrm>
              <a:grpFill/>
            </p:grpSpPr>
            <p:sp>
              <p:nvSpPr>
                <p:cNvPr id="475" name="Oval 11">
                  <a:extLst>
                    <a:ext uri="{FF2B5EF4-FFF2-40B4-BE49-F238E27FC236}">
                      <a16:creationId xmlns:a16="http://schemas.microsoft.com/office/drawing/2014/main" id="{0DB1E3CB-85AE-4F62-9C24-A41C4771641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76" name="Oval 12">
                  <a:extLst>
                    <a:ext uri="{FF2B5EF4-FFF2-40B4-BE49-F238E27FC236}">
                      <a16:creationId xmlns:a16="http://schemas.microsoft.com/office/drawing/2014/main" id="{2FF877CF-B97E-477A-833F-C14DF7C9A36B}"/>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77" name="Oval 13">
                  <a:extLst>
                    <a:ext uri="{FF2B5EF4-FFF2-40B4-BE49-F238E27FC236}">
                      <a16:creationId xmlns:a16="http://schemas.microsoft.com/office/drawing/2014/main" id="{6C06239D-8D3A-49EC-8AB8-6E5F94D4A597}"/>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72" name="Group 471">
                <a:extLst>
                  <a:ext uri="{FF2B5EF4-FFF2-40B4-BE49-F238E27FC236}">
                    <a16:creationId xmlns:a16="http://schemas.microsoft.com/office/drawing/2014/main" id="{70CADB75-9319-4EAE-BF69-F92E82EC5E45}"/>
                  </a:ext>
                </a:extLst>
              </p:cNvPr>
              <p:cNvGrpSpPr/>
              <p:nvPr/>
            </p:nvGrpSpPr>
            <p:grpSpPr>
              <a:xfrm>
                <a:off x="2202934" y="1701907"/>
                <a:ext cx="95690" cy="90061"/>
                <a:chOff x="2202934" y="1701907"/>
                <a:chExt cx="95690" cy="90061"/>
              </a:xfrm>
              <a:grpFill/>
            </p:grpSpPr>
            <p:sp>
              <p:nvSpPr>
                <p:cNvPr id="473" name="Freeform 14">
                  <a:extLst>
                    <a:ext uri="{FF2B5EF4-FFF2-40B4-BE49-F238E27FC236}">
                      <a16:creationId xmlns:a16="http://schemas.microsoft.com/office/drawing/2014/main" id="{3EA11B2F-3BE2-4B4F-B5D4-8C965928CF3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74" name="Line 15">
                  <a:extLst>
                    <a:ext uri="{FF2B5EF4-FFF2-40B4-BE49-F238E27FC236}">
                      <a16:creationId xmlns:a16="http://schemas.microsoft.com/office/drawing/2014/main" id="{87AB8801-9234-4692-A39A-0B3B158860D2}"/>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480" name="Group 479">
              <a:extLst>
                <a:ext uri="{FF2B5EF4-FFF2-40B4-BE49-F238E27FC236}">
                  <a16:creationId xmlns:a16="http://schemas.microsoft.com/office/drawing/2014/main" id="{6A680130-DE90-4376-B67B-DDE3A3441FEF}"/>
                </a:ext>
              </a:extLst>
            </p:cNvPr>
            <p:cNvGrpSpPr/>
            <p:nvPr/>
          </p:nvGrpSpPr>
          <p:grpSpPr>
            <a:xfrm>
              <a:off x="3753712" y="3453538"/>
              <a:ext cx="360797" cy="306922"/>
              <a:chOff x="2107244" y="1575258"/>
              <a:chExt cx="310993" cy="264555"/>
            </a:xfrm>
            <a:noFill/>
          </p:grpSpPr>
          <p:grpSp>
            <p:nvGrpSpPr>
              <p:cNvPr id="481" name="Group 480">
                <a:extLst>
                  <a:ext uri="{FF2B5EF4-FFF2-40B4-BE49-F238E27FC236}">
                    <a16:creationId xmlns:a16="http://schemas.microsoft.com/office/drawing/2014/main" id="{C8529A43-701C-46E9-8F42-AF0471BEEDC0}"/>
                  </a:ext>
                </a:extLst>
              </p:cNvPr>
              <p:cNvGrpSpPr/>
              <p:nvPr/>
            </p:nvGrpSpPr>
            <p:grpSpPr>
              <a:xfrm>
                <a:off x="2107244" y="1575258"/>
                <a:ext cx="310993" cy="264555"/>
                <a:chOff x="2107244" y="1575258"/>
                <a:chExt cx="310993" cy="264555"/>
              </a:xfrm>
              <a:grpFill/>
            </p:grpSpPr>
            <p:sp>
              <p:nvSpPr>
                <p:cNvPr id="687" name="Rectangle 9">
                  <a:extLst>
                    <a:ext uri="{FF2B5EF4-FFF2-40B4-BE49-F238E27FC236}">
                      <a16:creationId xmlns:a16="http://schemas.microsoft.com/office/drawing/2014/main" id="{BEB334EB-1AA7-40DA-9E5A-CDFE24D97D9C}"/>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88" name="Line 10">
                  <a:extLst>
                    <a:ext uri="{FF2B5EF4-FFF2-40B4-BE49-F238E27FC236}">
                      <a16:creationId xmlns:a16="http://schemas.microsoft.com/office/drawing/2014/main" id="{B7C97DB6-66D1-46E1-91DE-424A0EDE1792}"/>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82" name="Group 481">
                <a:extLst>
                  <a:ext uri="{FF2B5EF4-FFF2-40B4-BE49-F238E27FC236}">
                    <a16:creationId xmlns:a16="http://schemas.microsoft.com/office/drawing/2014/main" id="{66F519AB-C3F6-4565-9335-19DE9B95F3D1}"/>
                  </a:ext>
                </a:extLst>
              </p:cNvPr>
              <p:cNvGrpSpPr/>
              <p:nvPr/>
            </p:nvGrpSpPr>
            <p:grpSpPr>
              <a:xfrm>
                <a:off x="2287367" y="1599181"/>
                <a:ext cx="95690" cy="23923"/>
                <a:chOff x="2287367" y="1599181"/>
                <a:chExt cx="95690" cy="23923"/>
              </a:xfrm>
              <a:grpFill/>
            </p:grpSpPr>
            <p:sp>
              <p:nvSpPr>
                <p:cNvPr id="585" name="Oval 11">
                  <a:extLst>
                    <a:ext uri="{FF2B5EF4-FFF2-40B4-BE49-F238E27FC236}">
                      <a16:creationId xmlns:a16="http://schemas.microsoft.com/office/drawing/2014/main" id="{016FE3F1-EAB1-4F58-B941-248F857E4AAB}"/>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85" name="Oval 12">
                  <a:extLst>
                    <a:ext uri="{FF2B5EF4-FFF2-40B4-BE49-F238E27FC236}">
                      <a16:creationId xmlns:a16="http://schemas.microsoft.com/office/drawing/2014/main" id="{0D2392AC-E2D4-48EC-8655-C9E2D0942DE9}"/>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86" name="Oval 13">
                  <a:extLst>
                    <a:ext uri="{FF2B5EF4-FFF2-40B4-BE49-F238E27FC236}">
                      <a16:creationId xmlns:a16="http://schemas.microsoft.com/office/drawing/2014/main" id="{7EC08084-0FEC-45E4-8340-F7CD5DC6A3A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483" name="Group 482">
                <a:extLst>
                  <a:ext uri="{FF2B5EF4-FFF2-40B4-BE49-F238E27FC236}">
                    <a16:creationId xmlns:a16="http://schemas.microsoft.com/office/drawing/2014/main" id="{400DFA71-195B-4028-8232-B069B95F7B9A}"/>
                  </a:ext>
                </a:extLst>
              </p:cNvPr>
              <p:cNvGrpSpPr/>
              <p:nvPr/>
            </p:nvGrpSpPr>
            <p:grpSpPr>
              <a:xfrm>
                <a:off x="2202934" y="1701907"/>
                <a:ext cx="95690" cy="90061"/>
                <a:chOff x="2202934" y="1701907"/>
                <a:chExt cx="95690" cy="90061"/>
              </a:xfrm>
              <a:grpFill/>
            </p:grpSpPr>
            <p:sp>
              <p:nvSpPr>
                <p:cNvPr id="484" name="Freeform 14">
                  <a:extLst>
                    <a:ext uri="{FF2B5EF4-FFF2-40B4-BE49-F238E27FC236}">
                      <a16:creationId xmlns:a16="http://schemas.microsoft.com/office/drawing/2014/main" id="{BCA9D3A3-7E2A-42CC-A138-C1C527CEB129}"/>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485" name="Line 15">
                  <a:extLst>
                    <a:ext uri="{FF2B5EF4-FFF2-40B4-BE49-F238E27FC236}">
                      <a16:creationId xmlns:a16="http://schemas.microsoft.com/office/drawing/2014/main" id="{6E57DF38-BC8A-4FA2-AC74-152429759097}"/>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689" name="Group 688">
              <a:extLst>
                <a:ext uri="{FF2B5EF4-FFF2-40B4-BE49-F238E27FC236}">
                  <a16:creationId xmlns:a16="http://schemas.microsoft.com/office/drawing/2014/main" id="{3B8CD08F-EAAD-435D-BE45-A5D88D938830}"/>
                </a:ext>
              </a:extLst>
            </p:cNvPr>
            <p:cNvGrpSpPr/>
            <p:nvPr/>
          </p:nvGrpSpPr>
          <p:grpSpPr>
            <a:xfrm>
              <a:off x="4330068" y="3453538"/>
              <a:ext cx="360797" cy="306922"/>
              <a:chOff x="2107244" y="1575258"/>
              <a:chExt cx="310993" cy="264555"/>
            </a:xfrm>
            <a:noFill/>
          </p:grpSpPr>
          <p:grpSp>
            <p:nvGrpSpPr>
              <p:cNvPr id="690" name="Group 689">
                <a:extLst>
                  <a:ext uri="{FF2B5EF4-FFF2-40B4-BE49-F238E27FC236}">
                    <a16:creationId xmlns:a16="http://schemas.microsoft.com/office/drawing/2014/main" id="{6AC0DD1F-F011-4C9A-B3D5-06B5A5D0A207}"/>
                  </a:ext>
                </a:extLst>
              </p:cNvPr>
              <p:cNvGrpSpPr/>
              <p:nvPr/>
            </p:nvGrpSpPr>
            <p:grpSpPr>
              <a:xfrm>
                <a:off x="2107244" y="1575258"/>
                <a:ext cx="310993" cy="264555"/>
                <a:chOff x="2107244" y="1575258"/>
                <a:chExt cx="310993" cy="264555"/>
              </a:xfrm>
              <a:grpFill/>
            </p:grpSpPr>
            <p:sp>
              <p:nvSpPr>
                <p:cNvPr id="698" name="Rectangle 9">
                  <a:extLst>
                    <a:ext uri="{FF2B5EF4-FFF2-40B4-BE49-F238E27FC236}">
                      <a16:creationId xmlns:a16="http://schemas.microsoft.com/office/drawing/2014/main" id="{03DB1ADE-D434-4B12-A9A6-D0A96C7810FB}"/>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99" name="Line 10">
                  <a:extLst>
                    <a:ext uri="{FF2B5EF4-FFF2-40B4-BE49-F238E27FC236}">
                      <a16:creationId xmlns:a16="http://schemas.microsoft.com/office/drawing/2014/main" id="{78AA060C-268D-4659-AFE2-DEC97563FA45}"/>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91" name="Group 690">
                <a:extLst>
                  <a:ext uri="{FF2B5EF4-FFF2-40B4-BE49-F238E27FC236}">
                    <a16:creationId xmlns:a16="http://schemas.microsoft.com/office/drawing/2014/main" id="{CF2F98C9-5D26-4328-BD69-AA8EAE53F2EE}"/>
                  </a:ext>
                </a:extLst>
              </p:cNvPr>
              <p:cNvGrpSpPr/>
              <p:nvPr/>
            </p:nvGrpSpPr>
            <p:grpSpPr>
              <a:xfrm>
                <a:off x="2287367" y="1599181"/>
                <a:ext cx="95690" cy="23923"/>
                <a:chOff x="2287367" y="1599181"/>
                <a:chExt cx="95690" cy="23923"/>
              </a:xfrm>
              <a:grpFill/>
            </p:grpSpPr>
            <p:sp>
              <p:nvSpPr>
                <p:cNvPr id="695" name="Oval 11">
                  <a:extLst>
                    <a:ext uri="{FF2B5EF4-FFF2-40B4-BE49-F238E27FC236}">
                      <a16:creationId xmlns:a16="http://schemas.microsoft.com/office/drawing/2014/main" id="{DC63D26C-2362-4718-B130-9559B0231CB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96" name="Oval 12">
                  <a:extLst>
                    <a:ext uri="{FF2B5EF4-FFF2-40B4-BE49-F238E27FC236}">
                      <a16:creationId xmlns:a16="http://schemas.microsoft.com/office/drawing/2014/main" id="{C8CE3420-A5CC-418E-8838-8ADC43B72EE5}"/>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97" name="Oval 13">
                  <a:extLst>
                    <a:ext uri="{FF2B5EF4-FFF2-40B4-BE49-F238E27FC236}">
                      <a16:creationId xmlns:a16="http://schemas.microsoft.com/office/drawing/2014/main" id="{D29476E7-A2E0-4051-AA9B-A569A0298182}"/>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692" name="Group 691">
                <a:extLst>
                  <a:ext uri="{FF2B5EF4-FFF2-40B4-BE49-F238E27FC236}">
                    <a16:creationId xmlns:a16="http://schemas.microsoft.com/office/drawing/2014/main" id="{40269CFB-4C6A-4D68-BDA5-895BA02D3FBB}"/>
                  </a:ext>
                </a:extLst>
              </p:cNvPr>
              <p:cNvGrpSpPr/>
              <p:nvPr/>
            </p:nvGrpSpPr>
            <p:grpSpPr>
              <a:xfrm>
                <a:off x="2202934" y="1701907"/>
                <a:ext cx="95690" cy="90061"/>
                <a:chOff x="2202934" y="1701907"/>
                <a:chExt cx="95690" cy="90061"/>
              </a:xfrm>
              <a:grpFill/>
            </p:grpSpPr>
            <p:sp>
              <p:nvSpPr>
                <p:cNvPr id="693" name="Freeform 14">
                  <a:extLst>
                    <a:ext uri="{FF2B5EF4-FFF2-40B4-BE49-F238E27FC236}">
                      <a16:creationId xmlns:a16="http://schemas.microsoft.com/office/drawing/2014/main" id="{69F80DBD-4574-43D0-8908-26CDDA43698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694" name="Line 15">
                  <a:extLst>
                    <a:ext uri="{FF2B5EF4-FFF2-40B4-BE49-F238E27FC236}">
                      <a16:creationId xmlns:a16="http://schemas.microsoft.com/office/drawing/2014/main" id="{32451B48-541A-4CDD-BF55-9976C7F284AA}"/>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700" name="Group 699">
              <a:extLst>
                <a:ext uri="{FF2B5EF4-FFF2-40B4-BE49-F238E27FC236}">
                  <a16:creationId xmlns:a16="http://schemas.microsoft.com/office/drawing/2014/main" id="{3A1DD38C-5161-4313-BDEC-71DDA6DB5E8D}"/>
                </a:ext>
              </a:extLst>
            </p:cNvPr>
            <p:cNvGrpSpPr/>
            <p:nvPr/>
          </p:nvGrpSpPr>
          <p:grpSpPr>
            <a:xfrm>
              <a:off x="4906422" y="3453538"/>
              <a:ext cx="360797" cy="306922"/>
              <a:chOff x="2107244" y="1575258"/>
              <a:chExt cx="310993" cy="264555"/>
            </a:xfrm>
            <a:noFill/>
          </p:grpSpPr>
          <p:grpSp>
            <p:nvGrpSpPr>
              <p:cNvPr id="701" name="Group 700">
                <a:extLst>
                  <a:ext uri="{FF2B5EF4-FFF2-40B4-BE49-F238E27FC236}">
                    <a16:creationId xmlns:a16="http://schemas.microsoft.com/office/drawing/2014/main" id="{E677E62F-1C77-4D35-B117-46B3F3FCFD3E}"/>
                  </a:ext>
                </a:extLst>
              </p:cNvPr>
              <p:cNvGrpSpPr/>
              <p:nvPr/>
            </p:nvGrpSpPr>
            <p:grpSpPr>
              <a:xfrm>
                <a:off x="2107244" y="1575258"/>
                <a:ext cx="310993" cy="264555"/>
                <a:chOff x="2107244" y="1575258"/>
                <a:chExt cx="310993" cy="264555"/>
              </a:xfrm>
              <a:grpFill/>
            </p:grpSpPr>
            <p:sp>
              <p:nvSpPr>
                <p:cNvPr id="709" name="Rectangle 9">
                  <a:extLst>
                    <a:ext uri="{FF2B5EF4-FFF2-40B4-BE49-F238E27FC236}">
                      <a16:creationId xmlns:a16="http://schemas.microsoft.com/office/drawing/2014/main" id="{6081D0FD-C5ED-4A63-959D-11139AC8E329}"/>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10" name="Line 10">
                  <a:extLst>
                    <a:ext uri="{FF2B5EF4-FFF2-40B4-BE49-F238E27FC236}">
                      <a16:creationId xmlns:a16="http://schemas.microsoft.com/office/drawing/2014/main" id="{A108A2AD-EB9E-4B06-A9D3-E1BB9F0CF48F}"/>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02" name="Group 701">
                <a:extLst>
                  <a:ext uri="{FF2B5EF4-FFF2-40B4-BE49-F238E27FC236}">
                    <a16:creationId xmlns:a16="http://schemas.microsoft.com/office/drawing/2014/main" id="{8B8E1CF8-DCAD-4F74-ACBC-0CCCFAD0E5D5}"/>
                  </a:ext>
                </a:extLst>
              </p:cNvPr>
              <p:cNvGrpSpPr/>
              <p:nvPr/>
            </p:nvGrpSpPr>
            <p:grpSpPr>
              <a:xfrm>
                <a:off x="2287367" y="1599181"/>
                <a:ext cx="95690" cy="23923"/>
                <a:chOff x="2287367" y="1599181"/>
                <a:chExt cx="95690" cy="23923"/>
              </a:xfrm>
              <a:grpFill/>
            </p:grpSpPr>
            <p:sp>
              <p:nvSpPr>
                <p:cNvPr id="706" name="Oval 11">
                  <a:extLst>
                    <a:ext uri="{FF2B5EF4-FFF2-40B4-BE49-F238E27FC236}">
                      <a16:creationId xmlns:a16="http://schemas.microsoft.com/office/drawing/2014/main" id="{BA5221BF-7721-40F9-9325-8B879F7CE02A}"/>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07" name="Oval 12">
                  <a:extLst>
                    <a:ext uri="{FF2B5EF4-FFF2-40B4-BE49-F238E27FC236}">
                      <a16:creationId xmlns:a16="http://schemas.microsoft.com/office/drawing/2014/main" id="{02AAB5F8-692D-46DF-8907-6AC7262E5AD5}"/>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08" name="Oval 13">
                  <a:extLst>
                    <a:ext uri="{FF2B5EF4-FFF2-40B4-BE49-F238E27FC236}">
                      <a16:creationId xmlns:a16="http://schemas.microsoft.com/office/drawing/2014/main" id="{40BF878A-30C5-4C4D-8D84-2ACD51295E29}"/>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03" name="Group 702">
                <a:extLst>
                  <a:ext uri="{FF2B5EF4-FFF2-40B4-BE49-F238E27FC236}">
                    <a16:creationId xmlns:a16="http://schemas.microsoft.com/office/drawing/2014/main" id="{D2BA8D57-4D52-4D78-9BF7-3B2071CE8A36}"/>
                  </a:ext>
                </a:extLst>
              </p:cNvPr>
              <p:cNvGrpSpPr/>
              <p:nvPr/>
            </p:nvGrpSpPr>
            <p:grpSpPr>
              <a:xfrm>
                <a:off x="2202934" y="1701907"/>
                <a:ext cx="95690" cy="90061"/>
                <a:chOff x="2202934" y="1701907"/>
                <a:chExt cx="95690" cy="90061"/>
              </a:xfrm>
              <a:grpFill/>
            </p:grpSpPr>
            <p:sp>
              <p:nvSpPr>
                <p:cNvPr id="704" name="Freeform 14">
                  <a:extLst>
                    <a:ext uri="{FF2B5EF4-FFF2-40B4-BE49-F238E27FC236}">
                      <a16:creationId xmlns:a16="http://schemas.microsoft.com/office/drawing/2014/main" id="{BECDBB45-9988-4241-ABC2-B37F99D540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05" name="Line 15">
                  <a:extLst>
                    <a:ext uri="{FF2B5EF4-FFF2-40B4-BE49-F238E27FC236}">
                      <a16:creationId xmlns:a16="http://schemas.microsoft.com/office/drawing/2014/main" id="{4909471B-223A-4C90-B505-D62B04A23A74}"/>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711" name="Group 710">
              <a:extLst>
                <a:ext uri="{FF2B5EF4-FFF2-40B4-BE49-F238E27FC236}">
                  <a16:creationId xmlns:a16="http://schemas.microsoft.com/office/drawing/2014/main" id="{EE62B16A-66E8-4761-88AE-09A539CAE3C3}"/>
                </a:ext>
              </a:extLst>
            </p:cNvPr>
            <p:cNvGrpSpPr/>
            <p:nvPr/>
          </p:nvGrpSpPr>
          <p:grpSpPr>
            <a:xfrm>
              <a:off x="5482774" y="3453538"/>
              <a:ext cx="360797" cy="306922"/>
              <a:chOff x="2107244" y="1575258"/>
              <a:chExt cx="310993" cy="264555"/>
            </a:xfrm>
            <a:solidFill>
              <a:schemeClr val="accent2">
                <a:lumMod val="20000"/>
                <a:lumOff val="80000"/>
              </a:schemeClr>
            </a:solidFill>
          </p:grpSpPr>
          <p:grpSp>
            <p:nvGrpSpPr>
              <p:cNvPr id="712" name="Group 711">
                <a:extLst>
                  <a:ext uri="{FF2B5EF4-FFF2-40B4-BE49-F238E27FC236}">
                    <a16:creationId xmlns:a16="http://schemas.microsoft.com/office/drawing/2014/main" id="{C6421798-FBB4-4761-8ACF-07FDBC540033}"/>
                  </a:ext>
                </a:extLst>
              </p:cNvPr>
              <p:cNvGrpSpPr/>
              <p:nvPr/>
            </p:nvGrpSpPr>
            <p:grpSpPr>
              <a:xfrm>
                <a:off x="2107244" y="1575258"/>
                <a:ext cx="310993" cy="264555"/>
                <a:chOff x="2107244" y="1575258"/>
                <a:chExt cx="310993" cy="264555"/>
              </a:xfrm>
              <a:grpFill/>
            </p:grpSpPr>
            <p:sp>
              <p:nvSpPr>
                <p:cNvPr id="720" name="Rectangle 9">
                  <a:extLst>
                    <a:ext uri="{FF2B5EF4-FFF2-40B4-BE49-F238E27FC236}">
                      <a16:creationId xmlns:a16="http://schemas.microsoft.com/office/drawing/2014/main" id="{34A6E2FA-C122-4946-991C-58324032A04C}"/>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21" name="Line 10">
                  <a:extLst>
                    <a:ext uri="{FF2B5EF4-FFF2-40B4-BE49-F238E27FC236}">
                      <a16:creationId xmlns:a16="http://schemas.microsoft.com/office/drawing/2014/main" id="{66A8C19A-0EA7-45D6-819F-27A49879E9F0}"/>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13" name="Group 712">
                <a:extLst>
                  <a:ext uri="{FF2B5EF4-FFF2-40B4-BE49-F238E27FC236}">
                    <a16:creationId xmlns:a16="http://schemas.microsoft.com/office/drawing/2014/main" id="{801F897D-7800-456D-997C-88CA4630C54A}"/>
                  </a:ext>
                </a:extLst>
              </p:cNvPr>
              <p:cNvGrpSpPr/>
              <p:nvPr/>
            </p:nvGrpSpPr>
            <p:grpSpPr>
              <a:xfrm>
                <a:off x="2287367" y="1599181"/>
                <a:ext cx="95690" cy="23923"/>
                <a:chOff x="2287367" y="1599181"/>
                <a:chExt cx="95690" cy="23923"/>
              </a:xfrm>
              <a:grpFill/>
            </p:grpSpPr>
            <p:sp>
              <p:nvSpPr>
                <p:cNvPr id="717" name="Oval 11">
                  <a:extLst>
                    <a:ext uri="{FF2B5EF4-FFF2-40B4-BE49-F238E27FC236}">
                      <a16:creationId xmlns:a16="http://schemas.microsoft.com/office/drawing/2014/main" id="{EAC36E08-BF27-4CF2-B14C-E30023C7F26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18" name="Oval 12">
                  <a:extLst>
                    <a:ext uri="{FF2B5EF4-FFF2-40B4-BE49-F238E27FC236}">
                      <a16:creationId xmlns:a16="http://schemas.microsoft.com/office/drawing/2014/main" id="{201D2F49-49F9-4EA8-98A8-9978E5116591}"/>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19" name="Oval 13">
                  <a:extLst>
                    <a:ext uri="{FF2B5EF4-FFF2-40B4-BE49-F238E27FC236}">
                      <a16:creationId xmlns:a16="http://schemas.microsoft.com/office/drawing/2014/main" id="{9772A247-CD31-4451-B689-D99C167CB7B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14" name="Group 713">
                <a:extLst>
                  <a:ext uri="{FF2B5EF4-FFF2-40B4-BE49-F238E27FC236}">
                    <a16:creationId xmlns:a16="http://schemas.microsoft.com/office/drawing/2014/main" id="{46863352-64A4-4282-B71D-7395E5E6A999}"/>
                  </a:ext>
                </a:extLst>
              </p:cNvPr>
              <p:cNvGrpSpPr/>
              <p:nvPr/>
            </p:nvGrpSpPr>
            <p:grpSpPr>
              <a:xfrm>
                <a:off x="2202934" y="1701907"/>
                <a:ext cx="95690" cy="90061"/>
                <a:chOff x="2202934" y="1701907"/>
                <a:chExt cx="95690" cy="90061"/>
              </a:xfrm>
              <a:grpFill/>
            </p:grpSpPr>
            <p:sp>
              <p:nvSpPr>
                <p:cNvPr id="715" name="Freeform 14">
                  <a:extLst>
                    <a:ext uri="{FF2B5EF4-FFF2-40B4-BE49-F238E27FC236}">
                      <a16:creationId xmlns:a16="http://schemas.microsoft.com/office/drawing/2014/main" id="{E358FC73-6423-4B37-9FE5-0F6E34C319AC}"/>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16" name="Line 15">
                  <a:extLst>
                    <a:ext uri="{FF2B5EF4-FFF2-40B4-BE49-F238E27FC236}">
                      <a16:creationId xmlns:a16="http://schemas.microsoft.com/office/drawing/2014/main" id="{0857FD2D-2BDD-453B-89EB-9C0FD99D4614}"/>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722" name="Group 721">
              <a:extLst>
                <a:ext uri="{FF2B5EF4-FFF2-40B4-BE49-F238E27FC236}">
                  <a16:creationId xmlns:a16="http://schemas.microsoft.com/office/drawing/2014/main" id="{40E2C3F7-6776-438F-AC9E-0D92899CA0DE}"/>
                </a:ext>
              </a:extLst>
            </p:cNvPr>
            <p:cNvGrpSpPr/>
            <p:nvPr/>
          </p:nvGrpSpPr>
          <p:grpSpPr>
            <a:xfrm>
              <a:off x="871937" y="3938101"/>
              <a:ext cx="360797" cy="306922"/>
              <a:chOff x="2107244" y="1575258"/>
              <a:chExt cx="310993" cy="264555"/>
            </a:xfrm>
            <a:noFill/>
          </p:grpSpPr>
          <p:grpSp>
            <p:nvGrpSpPr>
              <p:cNvPr id="723" name="Group 722">
                <a:extLst>
                  <a:ext uri="{FF2B5EF4-FFF2-40B4-BE49-F238E27FC236}">
                    <a16:creationId xmlns:a16="http://schemas.microsoft.com/office/drawing/2014/main" id="{6A6FF86A-28FE-4F2A-8F70-FEC6E6E86B20}"/>
                  </a:ext>
                </a:extLst>
              </p:cNvPr>
              <p:cNvGrpSpPr/>
              <p:nvPr/>
            </p:nvGrpSpPr>
            <p:grpSpPr>
              <a:xfrm>
                <a:off x="2107244" y="1575258"/>
                <a:ext cx="310993" cy="264555"/>
                <a:chOff x="2107244" y="1575258"/>
                <a:chExt cx="310993" cy="264555"/>
              </a:xfrm>
              <a:grpFill/>
            </p:grpSpPr>
            <p:sp>
              <p:nvSpPr>
                <p:cNvPr id="731" name="Rectangle 9">
                  <a:extLst>
                    <a:ext uri="{FF2B5EF4-FFF2-40B4-BE49-F238E27FC236}">
                      <a16:creationId xmlns:a16="http://schemas.microsoft.com/office/drawing/2014/main" id="{D075670B-6BA9-4EDF-BFBB-8D9291792C66}"/>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32" name="Line 10">
                  <a:extLst>
                    <a:ext uri="{FF2B5EF4-FFF2-40B4-BE49-F238E27FC236}">
                      <a16:creationId xmlns:a16="http://schemas.microsoft.com/office/drawing/2014/main" id="{327662D5-0072-41EB-8DD9-9AC9089F7EF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24" name="Group 723">
                <a:extLst>
                  <a:ext uri="{FF2B5EF4-FFF2-40B4-BE49-F238E27FC236}">
                    <a16:creationId xmlns:a16="http://schemas.microsoft.com/office/drawing/2014/main" id="{286E5A3C-BEEC-4864-A55E-3C4468E26B60}"/>
                  </a:ext>
                </a:extLst>
              </p:cNvPr>
              <p:cNvGrpSpPr/>
              <p:nvPr/>
            </p:nvGrpSpPr>
            <p:grpSpPr>
              <a:xfrm>
                <a:off x="2287367" y="1599181"/>
                <a:ext cx="95690" cy="23923"/>
                <a:chOff x="2287367" y="1599181"/>
                <a:chExt cx="95690" cy="23923"/>
              </a:xfrm>
              <a:grpFill/>
            </p:grpSpPr>
            <p:sp>
              <p:nvSpPr>
                <p:cNvPr id="728" name="Oval 11">
                  <a:extLst>
                    <a:ext uri="{FF2B5EF4-FFF2-40B4-BE49-F238E27FC236}">
                      <a16:creationId xmlns:a16="http://schemas.microsoft.com/office/drawing/2014/main" id="{33E18962-1437-4D31-9FA7-A09CF7F0C3CF}"/>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29" name="Oval 12">
                  <a:extLst>
                    <a:ext uri="{FF2B5EF4-FFF2-40B4-BE49-F238E27FC236}">
                      <a16:creationId xmlns:a16="http://schemas.microsoft.com/office/drawing/2014/main" id="{3EF7DBFA-5B08-49DE-9C8B-26ED044F87B3}"/>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30" name="Oval 13">
                  <a:extLst>
                    <a:ext uri="{FF2B5EF4-FFF2-40B4-BE49-F238E27FC236}">
                      <a16:creationId xmlns:a16="http://schemas.microsoft.com/office/drawing/2014/main" id="{F79CCE76-5216-48B0-A3FF-E49234EF1E7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25" name="Group 724">
                <a:extLst>
                  <a:ext uri="{FF2B5EF4-FFF2-40B4-BE49-F238E27FC236}">
                    <a16:creationId xmlns:a16="http://schemas.microsoft.com/office/drawing/2014/main" id="{B6F995F1-E4E2-498C-B36C-0A14746DD7F2}"/>
                  </a:ext>
                </a:extLst>
              </p:cNvPr>
              <p:cNvGrpSpPr/>
              <p:nvPr/>
            </p:nvGrpSpPr>
            <p:grpSpPr>
              <a:xfrm>
                <a:off x="2202934" y="1701907"/>
                <a:ext cx="95690" cy="90061"/>
                <a:chOff x="2202934" y="1701907"/>
                <a:chExt cx="95690" cy="90061"/>
              </a:xfrm>
              <a:grpFill/>
            </p:grpSpPr>
            <p:sp>
              <p:nvSpPr>
                <p:cNvPr id="726" name="Freeform 14">
                  <a:extLst>
                    <a:ext uri="{FF2B5EF4-FFF2-40B4-BE49-F238E27FC236}">
                      <a16:creationId xmlns:a16="http://schemas.microsoft.com/office/drawing/2014/main" id="{24190B46-4A25-4BE8-A2FD-0D2683D5CCA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27" name="Line 15">
                  <a:extLst>
                    <a:ext uri="{FF2B5EF4-FFF2-40B4-BE49-F238E27FC236}">
                      <a16:creationId xmlns:a16="http://schemas.microsoft.com/office/drawing/2014/main" id="{74BDE859-823C-4B89-887E-8371965707F9}"/>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733" name="Group 732">
              <a:extLst>
                <a:ext uri="{FF2B5EF4-FFF2-40B4-BE49-F238E27FC236}">
                  <a16:creationId xmlns:a16="http://schemas.microsoft.com/office/drawing/2014/main" id="{0286197B-BA63-4182-93A4-79488584E1FB}"/>
                </a:ext>
              </a:extLst>
            </p:cNvPr>
            <p:cNvGrpSpPr/>
            <p:nvPr/>
          </p:nvGrpSpPr>
          <p:grpSpPr>
            <a:xfrm>
              <a:off x="1448292" y="3938101"/>
              <a:ext cx="360797" cy="306922"/>
              <a:chOff x="2107244" y="1575258"/>
              <a:chExt cx="310993" cy="264555"/>
            </a:xfrm>
            <a:noFill/>
          </p:grpSpPr>
          <p:grpSp>
            <p:nvGrpSpPr>
              <p:cNvPr id="734" name="Group 733">
                <a:extLst>
                  <a:ext uri="{FF2B5EF4-FFF2-40B4-BE49-F238E27FC236}">
                    <a16:creationId xmlns:a16="http://schemas.microsoft.com/office/drawing/2014/main" id="{B08711BB-3A27-40CF-B5B4-9936F83329A9}"/>
                  </a:ext>
                </a:extLst>
              </p:cNvPr>
              <p:cNvGrpSpPr/>
              <p:nvPr/>
            </p:nvGrpSpPr>
            <p:grpSpPr>
              <a:xfrm>
                <a:off x="2107244" y="1575258"/>
                <a:ext cx="310993" cy="264555"/>
                <a:chOff x="2107244" y="1575258"/>
                <a:chExt cx="310993" cy="264555"/>
              </a:xfrm>
              <a:grpFill/>
            </p:grpSpPr>
            <p:sp>
              <p:nvSpPr>
                <p:cNvPr id="742" name="Rectangle 9">
                  <a:extLst>
                    <a:ext uri="{FF2B5EF4-FFF2-40B4-BE49-F238E27FC236}">
                      <a16:creationId xmlns:a16="http://schemas.microsoft.com/office/drawing/2014/main" id="{AA3BD1BE-ACBA-47B3-9C74-6AB3D63A4065}"/>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43" name="Line 10">
                  <a:extLst>
                    <a:ext uri="{FF2B5EF4-FFF2-40B4-BE49-F238E27FC236}">
                      <a16:creationId xmlns:a16="http://schemas.microsoft.com/office/drawing/2014/main" id="{96FFB9CF-893D-42CC-878E-6BF8F2E90A54}"/>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35" name="Group 734">
                <a:extLst>
                  <a:ext uri="{FF2B5EF4-FFF2-40B4-BE49-F238E27FC236}">
                    <a16:creationId xmlns:a16="http://schemas.microsoft.com/office/drawing/2014/main" id="{6318125E-8313-4571-9B19-54AF092F2397}"/>
                  </a:ext>
                </a:extLst>
              </p:cNvPr>
              <p:cNvGrpSpPr/>
              <p:nvPr/>
            </p:nvGrpSpPr>
            <p:grpSpPr>
              <a:xfrm>
                <a:off x="2287367" y="1599181"/>
                <a:ext cx="95690" cy="23923"/>
                <a:chOff x="2287367" y="1599181"/>
                <a:chExt cx="95690" cy="23923"/>
              </a:xfrm>
              <a:grpFill/>
            </p:grpSpPr>
            <p:sp>
              <p:nvSpPr>
                <p:cNvPr id="739" name="Oval 11">
                  <a:extLst>
                    <a:ext uri="{FF2B5EF4-FFF2-40B4-BE49-F238E27FC236}">
                      <a16:creationId xmlns:a16="http://schemas.microsoft.com/office/drawing/2014/main" id="{3DCA962D-B676-45B8-B563-F1467CDDDEE8}"/>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40" name="Oval 12">
                  <a:extLst>
                    <a:ext uri="{FF2B5EF4-FFF2-40B4-BE49-F238E27FC236}">
                      <a16:creationId xmlns:a16="http://schemas.microsoft.com/office/drawing/2014/main" id="{BCD0D08C-275F-4867-84B4-C5B5DE91A62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41" name="Oval 13">
                  <a:extLst>
                    <a:ext uri="{FF2B5EF4-FFF2-40B4-BE49-F238E27FC236}">
                      <a16:creationId xmlns:a16="http://schemas.microsoft.com/office/drawing/2014/main" id="{A406AF9B-36EC-4853-A313-FD953361B41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36" name="Group 735">
                <a:extLst>
                  <a:ext uri="{FF2B5EF4-FFF2-40B4-BE49-F238E27FC236}">
                    <a16:creationId xmlns:a16="http://schemas.microsoft.com/office/drawing/2014/main" id="{EEB00D7B-4926-4593-816E-5B48534AC697}"/>
                  </a:ext>
                </a:extLst>
              </p:cNvPr>
              <p:cNvGrpSpPr/>
              <p:nvPr/>
            </p:nvGrpSpPr>
            <p:grpSpPr>
              <a:xfrm>
                <a:off x="2202934" y="1701907"/>
                <a:ext cx="95690" cy="90061"/>
                <a:chOff x="2202934" y="1701907"/>
                <a:chExt cx="95690" cy="90061"/>
              </a:xfrm>
              <a:grpFill/>
            </p:grpSpPr>
            <p:sp>
              <p:nvSpPr>
                <p:cNvPr id="737" name="Freeform 14">
                  <a:extLst>
                    <a:ext uri="{FF2B5EF4-FFF2-40B4-BE49-F238E27FC236}">
                      <a16:creationId xmlns:a16="http://schemas.microsoft.com/office/drawing/2014/main" id="{B3845F27-7513-4812-93B2-0EA4612B7C0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38" name="Line 15">
                  <a:extLst>
                    <a:ext uri="{FF2B5EF4-FFF2-40B4-BE49-F238E27FC236}">
                      <a16:creationId xmlns:a16="http://schemas.microsoft.com/office/drawing/2014/main" id="{8DF1442A-72F7-4125-9056-F9A850212D7D}"/>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744" name="Group 743">
              <a:extLst>
                <a:ext uri="{FF2B5EF4-FFF2-40B4-BE49-F238E27FC236}">
                  <a16:creationId xmlns:a16="http://schemas.microsoft.com/office/drawing/2014/main" id="{32AE39A5-C8CF-4FEF-917C-B673558E829B}"/>
                </a:ext>
              </a:extLst>
            </p:cNvPr>
            <p:cNvGrpSpPr/>
            <p:nvPr/>
          </p:nvGrpSpPr>
          <p:grpSpPr>
            <a:xfrm>
              <a:off x="2024648" y="3938101"/>
              <a:ext cx="360797" cy="306922"/>
              <a:chOff x="2107244" y="1575258"/>
              <a:chExt cx="310993" cy="264555"/>
            </a:xfrm>
            <a:noFill/>
          </p:grpSpPr>
          <p:grpSp>
            <p:nvGrpSpPr>
              <p:cNvPr id="745" name="Group 744">
                <a:extLst>
                  <a:ext uri="{FF2B5EF4-FFF2-40B4-BE49-F238E27FC236}">
                    <a16:creationId xmlns:a16="http://schemas.microsoft.com/office/drawing/2014/main" id="{8AD6CC93-30F1-4121-9EB0-20BDCE9DBA8F}"/>
                  </a:ext>
                </a:extLst>
              </p:cNvPr>
              <p:cNvGrpSpPr/>
              <p:nvPr/>
            </p:nvGrpSpPr>
            <p:grpSpPr>
              <a:xfrm>
                <a:off x="2107244" y="1575258"/>
                <a:ext cx="310993" cy="264555"/>
                <a:chOff x="2107244" y="1575258"/>
                <a:chExt cx="310993" cy="264555"/>
              </a:xfrm>
              <a:grpFill/>
            </p:grpSpPr>
            <p:sp>
              <p:nvSpPr>
                <p:cNvPr id="753" name="Rectangle 9">
                  <a:extLst>
                    <a:ext uri="{FF2B5EF4-FFF2-40B4-BE49-F238E27FC236}">
                      <a16:creationId xmlns:a16="http://schemas.microsoft.com/office/drawing/2014/main" id="{CA0EDEBA-75C1-424E-8E42-D6861261E759}"/>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54" name="Line 10">
                  <a:extLst>
                    <a:ext uri="{FF2B5EF4-FFF2-40B4-BE49-F238E27FC236}">
                      <a16:creationId xmlns:a16="http://schemas.microsoft.com/office/drawing/2014/main" id="{1E4755EB-5D17-400A-93B7-670EF96EE5F1}"/>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46" name="Group 745">
                <a:extLst>
                  <a:ext uri="{FF2B5EF4-FFF2-40B4-BE49-F238E27FC236}">
                    <a16:creationId xmlns:a16="http://schemas.microsoft.com/office/drawing/2014/main" id="{F41E8609-38B6-4DEB-B109-B63003CC4FA1}"/>
                  </a:ext>
                </a:extLst>
              </p:cNvPr>
              <p:cNvGrpSpPr/>
              <p:nvPr/>
            </p:nvGrpSpPr>
            <p:grpSpPr>
              <a:xfrm>
                <a:off x="2287367" y="1599181"/>
                <a:ext cx="95690" cy="23923"/>
                <a:chOff x="2287367" y="1599181"/>
                <a:chExt cx="95690" cy="23923"/>
              </a:xfrm>
              <a:grpFill/>
            </p:grpSpPr>
            <p:sp>
              <p:nvSpPr>
                <p:cNvPr id="750" name="Oval 11">
                  <a:extLst>
                    <a:ext uri="{FF2B5EF4-FFF2-40B4-BE49-F238E27FC236}">
                      <a16:creationId xmlns:a16="http://schemas.microsoft.com/office/drawing/2014/main" id="{596EEBF1-4749-409F-A6DF-75B8EF9A3A2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51" name="Oval 12">
                  <a:extLst>
                    <a:ext uri="{FF2B5EF4-FFF2-40B4-BE49-F238E27FC236}">
                      <a16:creationId xmlns:a16="http://schemas.microsoft.com/office/drawing/2014/main" id="{2EA099CE-D022-4D9B-B016-8BBD89A45BE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52" name="Oval 13">
                  <a:extLst>
                    <a:ext uri="{FF2B5EF4-FFF2-40B4-BE49-F238E27FC236}">
                      <a16:creationId xmlns:a16="http://schemas.microsoft.com/office/drawing/2014/main" id="{6C0A9E42-54AC-4885-B1AE-9D6DFB84DC1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47" name="Group 746">
                <a:extLst>
                  <a:ext uri="{FF2B5EF4-FFF2-40B4-BE49-F238E27FC236}">
                    <a16:creationId xmlns:a16="http://schemas.microsoft.com/office/drawing/2014/main" id="{1C3180F3-73D5-45CD-A4F7-A366B426E4FB}"/>
                  </a:ext>
                </a:extLst>
              </p:cNvPr>
              <p:cNvGrpSpPr/>
              <p:nvPr/>
            </p:nvGrpSpPr>
            <p:grpSpPr>
              <a:xfrm>
                <a:off x="2202934" y="1701907"/>
                <a:ext cx="95690" cy="90061"/>
                <a:chOff x="2202934" y="1701907"/>
                <a:chExt cx="95690" cy="90061"/>
              </a:xfrm>
              <a:grpFill/>
            </p:grpSpPr>
            <p:sp>
              <p:nvSpPr>
                <p:cNvPr id="748" name="Freeform 14">
                  <a:extLst>
                    <a:ext uri="{FF2B5EF4-FFF2-40B4-BE49-F238E27FC236}">
                      <a16:creationId xmlns:a16="http://schemas.microsoft.com/office/drawing/2014/main" id="{A78D3961-D7D3-4BDE-B3EB-11EA907FAFC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49" name="Line 15">
                  <a:extLst>
                    <a:ext uri="{FF2B5EF4-FFF2-40B4-BE49-F238E27FC236}">
                      <a16:creationId xmlns:a16="http://schemas.microsoft.com/office/drawing/2014/main" id="{7EB6B322-72AD-4DA8-A642-C7EC7410BB10}"/>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755" name="Group 754">
              <a:extLst>
                <a:ext uri="{FF2B5EF4-FFF2-40B4-BE49-F238E27FC236}">
                  <a16:creationId xmlns:a16="http://schemas.microsoft.com/office/drawing/2014/main" id="{42F4C045-AC0A-403A-BC32-90783534F5F4}"/>
                </a:ext>
              </a:extLst>
            </p:cNvPr>
            <p:cNvGrpSpPr/>
            <p:nvPr/>
          </p:nvGrpSpPr>
          <p:grpSpPr>
            <a:xfrm>
              <a:off x="2601003" y="3938101"/>
              <a:ext cx="360797" cy="306922"/>
              <a:chOff x="2107244" y="1575258"/>
              <a:chExt cx="310993" cy="264555"/>
            </a:xfrm>
            <a:noFill/>
          </p:grpSpPr>
          <p:grpSp>
            <p:nvGrpSpPr>
              <p:cNvPr id="756" name="Group 755">
                <a:extLst>
                  <a:ext uri="{FF2B5EF4-FFF2-40B4-BE49-F238E27FC236}">
                    <a16:creationId xmlns:a16="http://schemas.microsoft.com/office/drawing/2014/main" id="{88E8A596-B2CF-4B7E-80B6-D2199CDB9288}"/>
                  </a:ext>
                </a:extLst>
              </p:cNvPr>
              <p:cNvGrpSpPr/>
              <p:nvPr/>
            </p:nvGrpSpPr>
            <p:grpSpPr>
              <a:xfrm>
                <a:off x="2107244" y="1575258"/>
                <a:ext cx="310993" cy="264555"/>
                <a:chOff x="2107244" y="1575258"/>
                <a:chExt cx="310993" cy="264555"/>
              </a:xfrm>
              <a:grpFill/>
            </p:grpSpPr>
            <p:sp>
              <p:nvSpPr>
                <p:cNvPr id="764" name="Rectangle 9">
                  <a:extLst>
                    <a:ext uri="{FF2B5EF4-FFF2-40B4-BE49-F238E27FC236}">
                      <a16:creationId xmlns:a16="http://schemas.microsoft.com/office/drawing/2014/main" id="{6511F4FD-5B36-4AA9-9AD0-3F5985D6FEB3}"/>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65" name="Line 10">
                  <a:extLst>
                    <a:ext uri="{FF2B5EF4-FFF2-40B4-BE49-F238E27FC236}">
                      <a16:creationId xmlns:a16="http://schemas.microsoft.com/office/drawing/2014/main" id="{7273A2EA-139C-4AF6-954E-3E36F308778F}"/>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57" name="Group 756">
                <a:extLst>
                  <a:ext uri="{FF2B5EF4-FFF2-40B4-BE49-F238E27FC236}">
                    <a16:creationId xmlns:a16="http://schemas.microsoft.com/office/drawing/2014/main" id="{4DAEB533-4428-4FC5-B49A-B278CF00CD4E}"/>
                  </a:ext>
                </a:extLst>
              </p:cNvPr>
              <p:cNvGrpSpPr/>
              <p:nvPr/>
            </p:nvGrpSpPr>
            <p:grpSpPr>
              <a:xfrm>
                <a:off x="2287367" y="1599181"/>
                <a:ext cx="95690" cy="23923"/>
                <a:chOff x="2287367" y="1599181"/>
                <a:chExt cx="95690" cy="23923"/>
              </a:xfrm>
              <a:grpFill/>
            </p:grpSpPr>
            <p:sp>
              <p:nvSpPr>
                <p:cNvPr id="761" name="Oval 11">
                  <a:extLst>
                    <a:ext uri="{FF2B5EF4-FFF2-40B4-BE49-F238E27FC236}">
                      <a16:creationId xmlns:a16="http://schemas.microsoft.com/office/drawing/2014/main" id="{AE581D4A-8663-40AE-95C1-DBA8837203FD}"/>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62" name="Oval 12">
                  <a:extLst>
                    <a:ext uri="{FF2B5EF4-FFF2-40B4-BE49-F238E27FC236}">
                      <a16:creationId xmlns:a16="http://schemas.microsoft.com/office/drawing/2014/main" id="{21C5D4A9-5AC5-4122-B3F4-6F4F293E01C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63" name="Oval 13">
                  <a:extLst>
                    <a:ext uri="{FF2B5EF4-FFF2-40B4-BE49-F238E27FC236}">
                      <a16:creationId xmlns:a16="http://schemas.microsoft.com/office/drawing/2014/main" id="{714CFC71-84AD-4165-A7CC-BEBB855958A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58" name="Group 757">
                <a:extLst>
                  <a:ext uri="{FF2B5EF4-FFF2-40B4-BE49-F238E27FC236}">
                    <a16:creationId xmlns:a16="http://schemas.microsoft.com/office/drawing/2014/main" id="{086A0D86-0F7F-4F48-92F7-5A6B3FA5BC28}"/>
                  </a:ext>
                </a:extLst>
              </p:cNvPr>
              <p:cNvGrpSpPr/>
              <p:nvPr/>
            </p:nvGrpSpPr>
            <p:grpSpPr>
              <a:xfrm>
                <a:off x="2202934" y="1701907"/>
                <a:ext cx="95690" cy="90061"/>
                <a:chOff x="2202934" y="1701907"/>
                <a:chExt cx="95690" cy="90061"/>
              </a:xfrm>
              <a:grpFill/>
            </p:grpSpPr>
            <p:sp>
              <p:nvSpPr>
                <p:cNvPr id="759" name="Freeform 14">
                  <a:extLst>
                    <a:ext uri="{FF2B5EF4-FFF2-40B4-BE49-F238E27FC236}">
                      <a16:creationId xmlns:a16="http://schemas.microsoft.com/office/drawing/2014/main" id="{E826D3C4-0DA0-48A2-9B2F-7162656E70F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60" name="Line 15">
                  <a:extLst>
                    <a:ext uri="{FF2B5EF4-FFF2-40B4-BE49-F238E27FC236}">
                      <a16:creationId xmlns:a16="http://schemas.microsoft.com/office/drawing/2014/main" id="{B5098E74-DE1F-40DB-A4BC-95508F8D06B7}"/>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766" name="Group 765">
              <a:extLst>
                <a:ext uri="{FF2B5EF4-FFF2-40B4-BE49-F238E27FC236}">
                  <a16:creationId xmlns:a16="http://schemas.microsoft.com/office/drawing/2014/main" id="{76D63505-245C-4699-A437-9BD8F8700DD7}"/>
                </a:ext>
              </a:extLst>
            </p:cNvPr>
            <p:cNvGrpSpPr/>
            <p:nvPr/>
          </p:nvGrpSpPr>
          <p:grpSpPr>
            <a:xfrm>
              <a:off x="3177357" y="3938101"/>
              <a:ext cx="360797" cy="306922"/>
              <a:chOff x="2107244" y="1575258"/>
              <a:chExt cx="310993" cy="264555"/>
            </a:xfrm>
            <a:noFill/>
          </p:grpSpPr>
          <p:grpSp>
            <p:nvGrpSpPr>
              <p:cNvPr id="767" name="Group 766">
                <a:extLst>
                  <a:ext uri="{FF2B5EF4-FFF2-40B4-BE49-F238E27FC236}">
                    <a16:creationId xmlns:a16="http://schemas.microsoft.com/office/drawing/2014/main" id="{FB7D3D61-ED63-4247-90CC-2E79180343DC}"/>
                  </a:ext>
                </a:extLst>
              </p:cNvPr>
              <p:cNvGrpSpPr/>
              <p:nvPr/>
            </p:nvGrpSpPr>
            <p:grpSpPr>
              <a:xfrm>
                <a:off x="2107244" y="1575258"/>
                <a:ext cx="310993" cy="264555"/>
                <a:chOff x="2107244" y="1575258"/>
                <a:chExt cx="310993" cy="264555"/>
              </a:xfrm>
              <a:grpFill/>
            </p:grpSpPr>
            <p:sp>
              <p:nvSpPr>
                <p:cNvPr id="775" name="Rectangle 9">
                  <a:extLst>
                    <a:ext uri="{FF2B5EF4-FFF2-40B4-BE49-F238E27FC236}">
                      <a16:creationId xmlns:a16="http://schemas.microsoft.com/office/drawing/2014/main" id="{DF7193C3-E0A5-4C16-A7E7-1722D982186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76" name="Line 10">
                  <a:extLst>
                    <a:ext uri="{FF2B5EF4-FFF2-40B4-BE49-F238E27FC236}">
                      <a16:creationId xmlns:a16="http://schemas.microsoft.com/office/drawing/2014/main" id="{FA8225BF-40BF-470D-8690-EF9E176B97D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68" name="Group 767">
                <a:extLst>
                  <a:ext uri="{FF2B5EF4-FFF2-40B4-BE49-F238E27FC236}">
                    <a16:creationId xmlns:a16="http://schemas.microsoft.com/office/drawing/2014/main" id="{902DF2D8-76C3-4C33-93FF-39E4DC3FFDF5}"/>
                  </a:ext>
                </a:extLst>
              </p:cNvPr>
              <p:cNvGrpSpPr/>
              <p:nvPr/>
            </p:nvGrpSpPr>
            <p:grpSpPr>
              <a:xfrm>
                <a:off x="2287367" y="1599181"/>
                <a:ext cx="95690" cy="23923"/>
                <a:chOff x="2287367" y="1599181"/>
                <a:chExt cx="95690" cy="23923"/>
              </a:xfrm>
              <a:grpFill/>
            </p:grpSpPr>
            <p:sp>
              <p:nvSpPr>
                <p:cNvPr id="772" name="Oval 11">
                  <a:extLst>
                    <a:ext uri="{FF2B5EF4-FFF2-40B4-BE49-F238E27FC236}">
                      <a16:creationId xmlns:a16="http://schemas.microsoft.com/office/drawing/2014/main" id="{D030C206-7713-481E-9453-2054070BB9E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73" name="Oval 12">
                  <a:extLst>
                    <a:ext uri="{FF2B5EF4-FFF2-40B4-BE49-F238E27FC236}">
                      <a16:creationId xmlns:a16="http://schemas.microsoft.com/office/drawing/2014/main" id="{9C2A212A-82CE-464A-B1BF-94854E36C93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74" name="Oval 13">
                  <a:extLst>
                    <a:ext uri="{FF2B5EF4-FFF2-40B4-BE49-F238E27FC236}">
                      <a16:creationId xmlns:a16="http://schemas.microsoft.com/office/drawing/2014/main" id="{46C09AF9-6D20-40F5-9339-C989D1D5480B}"/>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69" name="Group 768">
                <a:extLst>
                  <a:ext uri="{FF2B5EF4-FFF2-40B4-BE49-F238E27FC236}">
                    <a16:creationId xmlns:a16="http://schemas.microsoft.com/office/drawing/2014/main" id="{C2B47696-C07B-4703-9706-7ADAEF10600C}"/>
                  </a:ext>
                </a:extLst>
              </p:cNvPr>
              <p:cNvGrpSpPr/>
              <p:nvPr/>
            </p:nvGrpSpPr>
            <p:grpSpPr>
              <a:xfrm>
                <a:off x="2202934" y="1701907"/>
                <a:ext cx="95690" cy="90061"/>
                <a:chOff x="2202934" y="1701907"/>
                <a:chExt cx="95690" cy="90061"/>
              </a:xfrm>
              <a:grpFill/>
            </p:grpSpPr>
            <p:sp>
              <p:nvSpPr>
                <p:cNvPr id="770" name="Freeform 14">
                  <a:extLst>
                    <a:ext uri="{FF2B5EF4-FFF2-40B4-BE49-F238E27FC236}">
                      <a16:creationId xmlns:a16="http://schemas.microsoft.com/office/drawing/2014/main" id="{2CF3F6B2-9920-4045-8C19-5EA1C2BFA0A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71" name="Line 15">
                  <a:extLst>
                    <a:ext uri="{FF2B5EF4-FFF2-40B4-BE49-F238E27FC236}">
                      <a16:creationId xmlns:a16="http://schemas.microsoft.com/office/drawing/2014/main" id="{EBE948AE-72D9-4EFB-B4D9-EB684B0D90EC}"/>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777" name="Group 776">
              <a:extLst>
                <a:ext uri="{FF2B5EF4-FFF2-40B4-BE49-F238E27FC236}">
                  <a16:creationId xmlns:a16="http://schemas.microsoft.com/office/drawing/2014/main" id="{A87BFE7E-34ED-4F64-9F42-14CEC669ECE5}"/>
                </a:ext>
              </a:extLst>
            </p:cNvPr>
            <p:cNvGrpSpPr/>
            <p:nvPr/>
          </p:nvGrpSpPr>
          <p:grpSpPr>
            <a:xfrm>
              <a:off x="3753712" y="3938101"/>
              <a:ext cx="360797" cy="306922"/>
              <a:chOff x="2107244" y="1575258"/>
              <a:chExt cx="310993" cy="264555"/>
            </a:xfrm>
            <a:noFill/>
          </p:grpSpPr>
          <p:grpSp>
            <p:nvGrpSpPr>
              <p:cNvPr id="778" name="Group 777">
                <a:extLst>
                  <a:ext uri="{FF2B5EF4-FFF2-40B4-BE49-F238E27FC236}">
                    <a16:creationId xmlns:a16="http://schemas.microsoft.com/office/drawing/2014/main" id="{0B9D2C30-211D-4B19-851D-224B9FB3EEBB}"/>
                  </a:ext>
                </a:extLst>
              </p:cNvPr>
              <p:cNvGrpSpPr/>
              <p:nvPr/>
            </p:nvGrpSpPr>
            <p:grpSpPr>
              <a:xfrm>
                <a:off x="2107244" y="1575258"/>
                <a:ext cx="310993" cy="264555"/>
                <a:chOff x="2107244" y="1575258"/>
                <a:chExt cx="310993" cy="264555"/>
              </a:xfrm>
              <a:grpFill/>
            </p:grpSpPr>
            <p:sp>
              <p:nvSpPr>
                <p:cNvPr id="786" name="Rectangle 9">
                  <a:extLst>
                    <a:ext uri="{FF2B5EF4-FFF2-40B4-BE49-F238E27FC236}">
                      <a16:creationId xmlns:a16="http://schemas.microsoft.com/office/drawing/2014/main" id="{54FFEF49-D7D7-4227-8EA4-342470431C3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87" name="Line 10">
                  <a:extLst>
                    <a:ext uri="{FF2B5EF4-FFF2-40B4-BE49-F238E27FC236}">
                      <a16:creationId xmlns:a16="http://schemas.microsoft.com/office/drawing/2014/main" id="{B13E9EA6-DA86-4515-94F7-27B99918F7D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79" name="Group 778">
                <a:extLst>
                  <a:ext uri="{FF2B5EF4-FFF2-40B4-BE49-F238E27FC236}">
                    <a16:creationId xmlns:a16="http://schemas.microsoft.com/office/drawing/2014/main" id="{8704A421-3156-42EF-83B6-1D5DD6BBCFBD}"/>
                  </a:ext>
                </a:extLst>
              </p:cNvPr>
              <p:cNvGrpSpPr/>
              <p:nvPr/>
            </p:nvGrpSpPr>
            <p:grpSpPr>
              <a:xfrm>
                <a:off x="2287367" y="1599181"/>
                <a:ext cx="95690" cy="23923"/>
                <a:chOff x="2287367" y="1599181"/>
                <a:chExt cx="95690" cy="23923"/>
              </a:xfrm>
              <a:grpFill/>
            </p:grpSpPr>
            <p:sp>
              <p:nvSpPr>
                <p:cNvPr id="783" name="Oval 11">
                  <a:extLst>
                    <a:ext uri="{FF2B5EF4-FFF2-40B4-BE49-F238E27FC236}">
                      <a16:creationId xmlns:a16="http://schemas.microsoft.com/office/drawing/2014/main" id="{36F30705-7556-494D-A124-45286D7DA5EB}"/>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84" name="Oval 12">
                  <a:extLst>
                    <a:ext uri="{FF2B5EF4-FFF2-40B4-BE49-F238E27FC236}">
                      <a16:creationId xmlns:a16="http://schemas.microsoft.com/office/drawing/2014/main" id="{B7826F7C-1C8E-4167-A7A9-560F6BB3A9D1}"/>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85" name="Oval 13">
                  <a:extLst>
                    <a:ext uri="{FF2B5EF4-FFF2-40B4-BE49-F238E27FC236}">
                      <a16:creationId xmlns:a16="http://schemas.microsoft.com/office/drawing/2014/main" id="{92FEB8D8-A254-42DD-A370-17A07F1584B5}"/>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80" name="Group 779">
                <a:extLst>
                  <a:ext uri="{FF2B5EF4-FFF2-40B4-BE49-F238E27FC236}">
                    <a16:creationId xmlns:a16="http://schemas.microsoft.com/office/drawing/2014/main" id="{C4234936-6DE6-4145-B9C5-3AFA2FC84745}"/>
                  </a:ext>
                </a:extLst>
              </p:cNvPr>
              <p:cNvGrpSpPr/>
              <p:nvPr/>
            </p:nvGrpSpPr>
            <p:grpSpPr>
              <a:xfrm>
                <a:off x="2202934" y="1701907"/>
                <a:ext cx="95690" cy="90061"/>
                <a:chOff x="2202934" y="1701907"/>
                <a:chExt cx="95690" cy="90061"/>
              </a:xfrm>
              <a:grpFill/>
            </p:grpSpPr>
            <p:sp>
              <p:nvSpPr>
                <p:cNvPr id="781" name="Freeform 14">
                  <a:extLst>
                    <a:ext uri="{FF2B5EF4-FFF2-40B4-BE49-F238E27FC236}">
                      <a16:creationId xmlns:a16="http://schemas.microsoft.com/office/drawing/2014/main" id="{020ABDCC-6FF7-4822-AEDF-93E60B604B7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82" name="Line 15">
                  <a:extLst>
                    <a:ext uri="{FF2B5EF4-FFF2-40B4-BE49-F238E27FC236}">
                      <a16:creationId xmlns:a16="http://schemas.microsoft.com/office/drawing/2014/main" id="{626C7DFF-E273-47E0-A6F7-21F6711A0711}"/>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788" name="Group 787">
              <a:extLst>
                <a:ext uri="{FF2B5EF4-FFF2-40B4-BE49-F238E27FC236}">
                  <a16:creationId xmlns:a16="http://schemas.microsoft.com/office/drawing/2014/main" id="{F684A94F-F91C-4351-91E8-3A4F59AD8F24}"/>
                </a:ext>
              </a:extLst>
            </p:cNvPr>
            <p:cNvGrpSpPr/>
            <p:nvPr/>
          </p:nvGrpSpPr>
          <p:grpSpPr>
            <a:xfrm>
              <a:off x="4330068" y="3938101"/>
              <a:ext cx="360797" cy="306922"/>
              <a:chOff x="2107244" y="1575258"/>
              <a:chExt cx="310993" cy="264555"/>
            </a:xfrm>
            <a:noFill/>
          </p:grpSpPr>
          <p:grpSp>
            <p:nvGrpSpPr>
              <p:cNvPr id="789" name="Group 788">
                <a:extLst>
                  <a:ext uri="{FF2B5EF4-FFF2-40B4-BE49-F238E27FC236}">
                    <a16:creationId xmlns:a16="http://schemas.microsoft.com/office/drawing/2014/main" id="{CF887AA8-BC0E-42BF-AC76-E9FA3275FAF4}"/>
                  </a:ext>
                </a:extLst>
              </p:cNvPr>
              <p:cNvGrpSpPr/>
              <p:nvPr/>
            </p:nvGrpSpPr>
            <p:grpSpPr>
              <a:xfrm>
                <a:off x="2107244" y="1575258"/>
                <a:ext cx="310993" cy="264555"/>
                <a:chOff x="2107244" y="1575258"/>
                <a:chExt cx="310993" cy="264555"/>
              </a:xfrm>
              <a:grpFill/>
            </p:grpSpPr>
            <p:sp>
              <p:nvSpPr>
                <p:cNvPr id="797" name="Rectangle 9">
                  <a:extLst>
                    <a:ext uri="{FF2B5EF4-FFF2-40B4-BE49-F238E27FC236}">
                      <a16:creationId xmlns:a16="http://schemas.microsoft.com/office/drawing/2014/main" id="{0C3CB103-7284-4C8B-A58A-1D20D5ED86E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98" name="Line 10">
                  <a:extLst>
                    <a:ext uri="{FF2B5EF4-FFF2-40B4-BE49-F238E27FC236}">
                      <a16:creationId xmlns:a16="http://schemas.microsoft.com/office/drawing/2014/main" id="{EE256C78-EDEE-460D-A20C-20C1625CBD9D}"/>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90" name="Group 789">
                <a:extLst>
                  <a:ext uri="{FF2B5EF4-FFF2-40B4-BE49-F238E27FC236}">
                    <a16:creationId xmlns:a16="http://schemas.microsoft.com/office/drawing/2014/main" id="{8FA9901C-173B-4118-99FB-33DCBE07497A}"/>
                  </a:ext>
                </a:extLst>
              </p:cNvPr>
              <p:cNvGrpSpPr/>
              <p:nvPr/>
            </p:nvGrpSpPr>
            <p:grpSpPr>
              <a:xfrm>
                <a:off x="2287367" y="1599181"/>
                <a:ext cx="95690" cy="23923"/>
                <a:chOff x="2287367" y="1599181"/>
                <a:chExt cx="95690" cy="23923"/>
              </a:xfrm>
              <a:grpFill/>
            </p:grpSpPr>
            <p:sp>
              <p:nvSpPr>
                <p:cNvPr id="794" name="Oval 11">
                  <a:extLst>
                    <a:ext uri="{FF2B5EF4-FFF2-40B4-BE49-F238E27FC236}">
                      <a16:creationId xmlns:a16="http://schemas.microsoft.com/office/drawing/2014/main" id="{2DEF0A45-3CE1-46EA-A331-A5D20192FCE4}"/>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95" name="Oval 12">
                  <a:extLst>
                    <a:ext uri="{FF2B5EF4-FFF2-40B4-BE49-F238E27FC236}">
                      <a16:creationId xmlns:a16="http://schemas.microsoft.com/office/drawing/2014/main" id="{2E113126-7605-43FE-B2CB-14D5EBEA6BAC}"/>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96" name="Oval 13">
                  <a:extLst>
                    <a:ext uri="{FF2B5EF4-FFF2-40B4-BE49-F238E27FC236}">
                      <a16:creationId xmlns:a16="http://schemas.microsoft.com/office/drawing/2014/main" id="{A78CF958-D0DB-4318-9AB9-A202EA402218}"/>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791" name="Group 790">
                <a:extLst>
                  <a:ext uri="{FF2B5EF4-FFF2-40B4-BE49-F238E27FC236}">
                    <a16:creationId xmlns:a16="http://schemas.microsoft.com/office/drawing/2014/main" id="{439905D3-20CA-419B-BAF2-79BB284DC495}"/>
                  </a:ext>
                </a:extLst>
              </p:cNvPr>
              <p:cNvGrpSpPr/>
              <p:nvPr/>
            </p:nvGrpSpPr>
            <p:grpSpPr>
              <a:xfrm>
                <a:off x="2202934" y="1701907"/>
                <a:ext cx="95690" cy="90061"/>
                <a:chOff x="2202934" y="1701907"/>
                <a:chExt cx="95690" cy="90061"/>
              </a:xfrm>
              <a:grpFill/>
            </p:grpSpPr>
            <p:sp>
              <p:nvSpPr>
                <p:cNvPr id="792" name="Freeform 14">
                  <a:extLst>
                    <a:ext uri="{FF2B5EF4-FFF2-40B4-BE49-F238E27FC236}">
                      <a16:creationId xmlns:a16="http://schemas.microsoft.com/office/drawing/2014/main" id="{753B47F1-ABE7-4667-B199-D0D0075737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793" name="Line 15">
                  <a:extLst>
                    <a:ext uri="{FF2B5EF4-FFF2-40B4-BE49-F238E27FC236}">
                      <a16:creationId xmlns:a16="http://schemas.microsoft.com/office/drawing/2014/main" id="{17A53695-2910-46F2-BE7F-4D689E23CDCA}"/>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799" name="Group 798">
              <a:extLst>
                <a:ext uri="{FF2B5EF4-FFF2-40B4-BE49-F238E27FC236}">
                  <a16:creationId xmlns:a16="http://schemas.microsoft.com/office/drawing/2014/main" id="{84033B3A-4A89-4720-9B1B-4984C69F68C6}"/>
                </a:ext>
              </a:extLst>
            </p:cNvPr>
            <p:cNvGrpSpPr/>
            <p:nvPr/>
          </p:nvGrpSpPr>
          <p:grpSpPr>
            <a:xfrm>
              <a:off x="4906422" y="3938101"/>
              <a:ext cx="360797" cy="306922"/>
              <a:chOff x="2107244" y="1575258"/>
              <a:chExt cx="310993" cy="264555"/>
            </a:xfrm>
            <a:noFill/>
          </p:grpSpPr>
          <p:grpSp>
            <p:nvGrpSpPr>
              <p:cNvPr id="800" name="Group 799">
                <a:extLst>
                  <a:ext uri="{FF2B5EF4-FFF2-40B4-BE49-F238E27FC236}">
                    <a16:creationId xmlns:a16="http://schemas.microsoft.com/office/drawing/2014/main" id="{01F34B7A-6A3A-49FD-87AE-0F2D24894038}"/>
                  </a:ext>
                </a:extLst>
              </p:cNvPr>
              <p:cNvGrpSpPr/>
              <p:nvPr/>
            </p:nvGrpSpPr>
            <p:grpSpPr>
              <a:xfrm>
                <a:off x="2107244" y="1575258"/>
                <a:ext cx="310993" cy="264555"/>
                <a:chOff x="2107244" y="1575258"/>
                <a:chExt cx="310993" cy="264555"/>
              </a:xfrm>
              <a:grpFill/>
            </p:grpSpPr>
            <p:sp>
              <p:nvSpPr>
                <p:cNvPr id="808" name="Rectangle 9">
                  <a:extLst>
                    <a:ext uri="{FF2B5EF4-FFF2-40B4-BE49-F238E27FC236}">
                      <a16:creationId xmlns:a16="http://schemas.microsoft.com/office/drawing/2014/main" id="{69F0045C-6046-4AC1-B5C1-151E9AF6C43F}"/>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809" name="Line 10">
                  <a:extLst>
                    <a:ext uri="{FF2B5EF4-FFF2-40B4-BE49-F238E27FC236}">
                      <a16:creationId xmlns:a16="http://schemas.microsoft.com/office/drawing/2014/main" id="{4F652237-9932-4D2F-8C61-996A94501D78}"/>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801" name="Group 800">
                <a:extLst>
                  <a:ext uri="{FF2B5EF4-FFF2-40B4-BE49-F238E27FC236}">
                    <a16:creationId xmlns:a16="http://schemas.microsoft.com/office/drawing/2014/main" id="{036541AE-0BF8-4E55-9090-A69F1B8C5A73}"/>
                  </a:ext>
                </a:extLst>
              </p:cNvPr>
              <p:cNvGrpSpPr/>
              <p:nvPr/>
            </p:nvGrpSpPr>
            <p:grpSpPr>
              <a:xfrm>
                <a:off x="2287367" y="1599181"/>
                <a:ext cx="95690" cy="23923"/>
                <a:chOff x="2287367" y="1599181"/>
                <a:chExt cx="95690" cy="23923"/>
              </a:xfrm>
              <a:grpFill/>
            </p:grpSpPr>
            <p:sp>
              <p:nvSpPr>
                <p:cNvPr id="805" name="Oval 11">
                  <a:extLst>
                    <a:ext uri="{FF2B5EF4-FFF2-40B4-BE49-F238E27FC236}">
                      <a16:creationId xmlns:a16="http://schemas.microsoft.com/office/drawing/2014/main" id="{4A91147F-62FF-4C87-AE14-D077C95CE47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806" name="Oval 12">
                  <a:extLst>
                    <a:ext uri="{FF2B5EF4-FFF2-40B4-BE49-F238E27FC236}">
                      <a16:creationId xmlns:a16="http://schemas.microsoft.com/office/drawing/2014/main" id="{D43AFFC5-2254-4A1E-BFD4-18D852A979F0}"/>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807" name="Oval 13">
                  <a:extLst>
                    <a:ext uri="{FF2B5EF4-FFF2-40B4-BE49-F238E27FC236}">
                      <a16:creationId xmlns:a16="http://schemas.microsoft.com/office/drawing/2014/main" id="{3DAC73E5-8D13-4440-A2EF-C17C67996F1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802" name="Group 801">
                <a:extLst>
                  <a:ext uri="{FF2B5EF4-FFF2-40B4-BE49-F238E27FC236}">
                    <a16:creationId xmlns:a16="http://schemas.microsoft.com/office/drawing/2014/main" id="{8AEDE754-34EE-4E5D-AB01-1216947FBE04}"/>
                  </a:ext>
                </a:extLst>
              </p:cNvPr>
              <p:cNvGrpSpPr/>
              <p:nvPr/>
            </p:nvGrpSpPr>
            <p:grpSpPr>
              <a:xfrm>
                <a:off x="2202934" y="1701907"/>
                <a:ext cx="95690" cy="90061"/>
                <a:chOff x="2202934" y="1701907"/>
                <a:chExt cx="95690" cy="90061"/>
              </a:xfrm>
              <a:grpFill/>
            </p:grpSpPr>
            <p:sp>
              <p:nvSpPr>
                <p:cNvPr id="803" name="Freeform 14">
                  <a:extLst>
                    <a:ext uri="{FF2B5EF4-FFF2-40B4-BE49-F238E27FC236}">
                      <a16:creationId xmlns:a16="http://schemas.microsoft.com/office/drawing/2014/main" id="{383F5BC6-7561-4EAA-AB8C-3A762DDAC2A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804" name="Line 15">
                  <a:extLst>
                    <a:ext uri="{FF2B5EF4-FFF2-40B4-BE49-F238E27FC236}">
                      <a16:creationId xmlns:a16="http://schemas.microsoft.com/office/drawing/2014/main" id="{B6DAD2E7-3FA6-48E9-AF1A-50EAECC97B45}"/>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grpSp>
          <p:nvGrpSpPr>
            <p:cNvPr id="810" name="Group 809">
              <a:extLst>
                <a:ext uri="{FF2B5EF4-FFF2-40B4-BE49-F238E27FC236}">
                  <a16:creationId xmlns:a16="http://schemas.microsoft.com/office/drawing/2014/main" id="{CEFF0009-2FC5-45AD-9CA1-114947579879}"/>
                </a:ext>
              </a:extLst>
            </p:cNvPr>
            <p:cNvGrpSpPr/>
            <p:nvPr/>
          </p:nvGrpSpPr>
          <p:grpSpPr>
            <a:xfrm>
              <a:off x="5482774" y="3938101"/>
              <a:ext cx="360797" cy="306922"/>
              <a:chOff x="2107244" y="1575258"/>
              <a:chExt cx="310993" cy="264555"/>
            </a:xfrm>
            <a:solidFill>
              <a:schemeClr val="accent2">
                <a:lumMod val="20000"/>
                <a:lumOff val="80000"/>
              </a:schemeClr>
            </a:solidFill>
          </p:grpSpPr>
          <p:grpSp>
            <p:nvGrpSpPr>
              <p:cNvPr id="811" name="Group 810">
                <a:extLst>
                  <a:ext uri="{FF2B5EF4-FFF2-40B4-BE49-F238E27FC236}">
                    <a16:creationId xmlns:a16="http://schemas.microsoft.com/office/drawing/2014/main" id="{4292053C-9155-487E-83F6-D39A1AD346A5}"/>
                  </a:ext>
                </a:extLst>
              </p:cNvPr>
              <p:cNvGrpSpPr/>
              <p:nvPr/>
            </p:nvGrpSpPr>
            <p:grpSpPr>
              <a:xfrm>
                <a:off x="2107244" y="1575258"/>
                <a:ext cx="310993" cy="264555"/>
                <a:chOff x="2107244" y="1575258"/>
                <a:chExt cx="310993" cy="264555"/>
              </a:xfrm>
              <a:grpFill/>
            </p:grpSpPr>
            <p:sp>
              <p:nvSpPr>
                <p:cNvPr id="819" name="Rectangle 9">
                  <a:extLst>
                    <a:ext uri="{FF2B5EF4-FFF2-40B4-BE49-F238E27FC236}">
                      <a16:creationId xmlns:a16="http://schemas.microsoft.com/office/drawing/2014/main" id="{6E4F5D1B-4793-4F96-A0C2-C5D5D09F42A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820" name="Line 10">
                  <a:extLst>
                    <a:ext uri="{FF2B5EF4-FFF2-40B4-BE49-F238E27FC236}">
                      <a16:creationId xmlns:a16="http://schemas.microsoft.com/office/drawing/2014/main" id="{54E2F04C-8F50-4FB0-9FBA-A868CE409FFA}"/>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812" name="Group 811">
                <a:extLst>
                  <a:ext uri="{FF2B5EF4-FFF2-40B4-BE49-F238E27FC236}">
                    <a16:creationId xmlns:a16="http://schemas.microsoft.com/office/drawing/2014/main" id="{28F0AA66-D02A-4E8F-A00C-FC2990224BB1}"/>
                  </a:ext>
                </a:extLst>
              </p:cNvPr>
              <p:cNvGrpSpPr/>
              <p:nvPr/>
            </p:nvGrpSpPr>
            <p:grpSpPr>
              <a:xfrm>
                <a:off x="2287367" y="1599181"/>
                <a:ext cx="95690" cy="23923"/>
                <a:chOff x="2287367" y="1599181"/>
                <a:chExt cx="95690" cy="23923"/>
              </a:xfrm>
              <a:grpFill/>
            </p:grpSpPr>
            <p:sp>
              <p:nvSpPr>
                <p:cNvPr id="816" name="Oval 11">
                  <a:extLst>
                    <a:ext uri="{FF2B5EF4-FFF2-40B4-BE49-F238E27FC236}">
                      <a16:creationId xmlns:a16="http://schemas.microsoft.com/office/drawing/2014/main" id="{F1844BE7-B287-4682-B76C-1C7BAB39FCC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817" name="Oval 12">
                  <a:extLst>
                    <a:ext uri="{FF2B5EF4-FFF2-40B4-BE49-F238E27FC236}">
                      <a16:creationId xmlns:a16="http://schemas.microsoft.com/office/drawing/2014/main" id="{8E4D37D1-ADEB-4F58-A135-A2C4AA1F454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818" name="Oval 13">
                  <a:extLst>
                    <a:ext uri="{FF2B5EF4-FFF2-40B4-BE49-F238E27FC236}">
                      <a16:creationId xmlns:a16="http://schemas.microsoft.com/office/drawing/2014/main" id="{C7E87A91-36F9-41B3-8835-043A40EF699C}"/>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nvGrpSpPr>
              <p:cNvPr id="813" name="Group 812">
                <a:extLst>
                  <a:ext uri="{FF2B5EF4-FFF2-40B4-BE49-F238E27FC236}">
                    <a16:creationId xmlns:a16="http://schemas.microsoft.com/office/drawing/2014/main" id="{3C7ED499-EFD5-4643-85D5-34180A9F5FE9}"/>
                  </a:ext>
                </a:extLst>
              </p:cNvPr>
              <p:cNvGrpSpPr/>
              <p:nvPr/>
            </p:nvGrpSpPr>
            <p:grpSpPr>
              <a:xfrm>
                <a:off x="2202934" y="1701907"/>
                <a:ext cx="95690" cy="90061"/>
                <a:chOff x="2202934" y="1701907"/>
                <a:chExt cx="95690" cy="90061"/>
              </a:xfrm>
              <a:grpFill/>
            </p:grpSpPr>
            <p:sp>
              <p:nvSpPr>
                <p:cNvPr id="814" name="Freeform 14">
                  <a:extLst>
                    <a:ext uri="{FF2B5EF4-FFF2-40B4-BE49-F238E27FC236}">
                      <a16:creationId xmlns:a16="http://schemas.microsoft.com/office/drawing/2014/main" id="{A848408D-E592-4AAB-8EC0-BB24B7EFAC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sp>
              <p:nvSpPr>
                <p:cNvPr id="815" name="Line 15">
                  <a:extLst>
                    <a:ext uri="{FF2B5EF4-FFF2-40B4-BE49-F238E27FC236}">
                      <a16:creationId xmlns:a16="http://schemas.microsoft.com/office/drawing/2014/main" id="{8BF3ED27-00E6-44F6-96F5-AD2E39E05AEB}"/>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F3F3F"/>
                    </a:solidFill>
                    <a:latin typeface="Segoe UI"/>
                  </a:endParaRPr>
                </a:p>
              </p:txBody>
            </p:sp>
          </p:grpSp>
        </p:grpSp>
        <p:sp>
          <p:nvSpPr>
            <p:cNvPr id="821" name="Rectangle 820"/>
            <p:cNvSpPr/>
            <p:nvPr/>
          </p:nvSpPr>
          <p:spPr bwMode="auto">
            <a:xfrm>
              <a:off x="1921946" y="2382378"/>
              <a:ext cx="4052134" cy="969126"/>
            </a:xfrm>
            <a:prstGeom prst="rect">
              <a:avLst/>
            </a:prstGeom>
            <a:no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DD4CC582-25AE-437C-B306-FE5AAF14C145}"/>
              </a:ext>
            </a:extLst>
          </p:cNvPr>
          <p:cNvGrpSpPr/>
          <p:nvPr/>
        </p:nvGrpSpPr>
        <p:grpSpPr>
          <a:xfrm>
            <a:off x="5253385" y="2230357"/>
            <a:ext cx="1174801" cy="3076570"/>
            <a:chOff x="5253385" y="2230357"/>
            <a:chExt cx="1174801" cy="3076570"/>
          </a:xfrm>
        </p:grpSpPr>
        <p:sp>
          <p:nvSpPr>
            <p:cNvPr id="824" name="Right Brace 823">
              <a:extLst>
                <a:ext uri="{FF2B5EF4-FFF2-40B4-BE49-F238E27FC236}">
                  <a16:creationId xmlns:a16="http://schemas.microsoft.com/office/drawing/2014/main" id="{892AA485-F2E5-4949-B28F-F60BC3A53BEA}"/>
                </a:ext>
              </a:extLst>
            </p:cNvPr>
            <p:cNvSpPr/>
            <p:nvPr/>
          </p:nvSpPr>
          <p:spPr>
            <a:xfrm>
              <a:off x="6237361" y="2238921"/>
              <a:ext cx="190825" cy="3061930"/>
            </a:xfrm>
            <a:prstGeom prst="rightBrace">
              <a:avLst>
                <a:gd name="adj1" fmla="val 30833"/>
                <a:gd name="adj2" fmla="val 50000"/>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lang="en-US">
                <a:solidFill>
                  <a:srgbClr val="353535"/>
                </a:solidFill>
                <a:latin typeface="Segoe UI Semilight"/>
              </a:endParaRPr>
            </a:p>
          </p:txBody>
        </p:sp>
        <p:cxnSp>
          <p:nvCxnSpPr>
            <p:cNvPr id="822" name="Straight Connector 821">
              <a:extLst>
                <a:ext uri="{FF2B5EF4-FFF2-40B4-BE49-F238E27FC236}">
                  <a16:creationId xmlns:a16="http://schemas.microsoft.com/office/drawing/2014/main" id="{51B0DD17-B2BE-4C4A-A1CB-C715AF9D3B8A}"/>
                </a:ext>
              </a:extLst>
            </p:cNvPr>
            <p:cNvCxnSpPr>
              <a:cxnSpLocks/>
            </p:cNvCxnSpPr>
            <p:nvPr/>
          </p:nvCxnSpPr>
          <p:spPr>
            <a:xfrm flipH="1">
              <a:off x="5262867" y="2238880"/>
              <a:ext cx="978413" cy="0"/>
            </a:xfrm>
            <a:prstGeom prst="line">
              <a:avLst/>
            </a:prstGeom>
            <a:ln>
              <a:solidFill>
                <a:srgbClr val="00BCF2"/>
              </a:solidFill>
              <a:headEnd type="none"/>
              <a:tailEnd type="none"/>
            </a:ln>
          </p:spPr>
          <p:style>
            <a:lnRef idx="3">
              <a:schemeClr val="dk1"/>
            </a:lnRef>
            <a:fillRef idx="0">
              <a:schemeClr val="dk1"/>
            </a:fillRef>
            <a:effectRef idx="2">
              <a:schemeClr val="dk1"/>
            </a:effectRef>
            <a:fontRef idx="minor">
              <a:schemeClr val="tx1"/>
            </a:fontRef>
          </p:style>
        </p:cxnSp>
        <p:cxnSp>
          <p:nvCxnSpPr>
            <p:cNvPr id="823" name="Straight Connector 822">
              <a:extLst>
                <a:ext uri="{FF2B5EF4-FFF2-40B4-BE49-F238E27FC236}">
                  <a16:creationId xmlns:a16="http://schemas.microsoft.com/office/drawing/2014/main" id="{6BA1870A-769B-4F62-81B8-59B09221D0D6}"/>
                </a:ext>
              </a:extLst>
            </p:cNvPr>
            <p:cNvCxnSpPr>
              <a:cxnSpLocks/>
              <a:stCxn id="824" idx="2"/>
            </p:cNvCxnSpPr>
            <p:nvPr/>
          </p:nvCxnSpPr>
          <p:spPr>
            <a:xfrm flipH="1">
              <a:off x="5253385" y="5300851"/>
              <a:ext cx="983976" cy="1"/>
            </a:xfrm>
            <a:prstGeom prst="line">
              <a:avLst/>
            </a:prstGeom>
            <a:ln>
              <a:solidFill>
                <a:srgbClr val="00BCF2"/>
              </a:solidFill>
              <a:headEnd type="none"/>
              <a:tailEnd type="none"/>
            </a:ln>
          </p:spPr>
          <p:style>
            <a:lnRef idx="3">
              <a:schemeClr val="dk1"/>
            </a:lnRef>
            <a:fillRef idx="0">
              <a:schemeClr val="dk1"/>
            </a:fillRef>
            <a:effectRef idx="2">
              <a:schemeClr val="dk1"/>
            </a:effectRef>
            <a:fontRef idx="minor">
              <a:schemeClr val="tx1"/>
            </a:fontRef>
          </p:style>
        </p:cxnSp>
        <p:cxnSp>
          <p:nvCxnSpPr>
            <p:cNvPr id="839" name="Straight Connector 838">
              <a:extLst>
                <a:ext uri="{FF2B5EF4-FFF2-40B4-BE49-F238E27FC236}">
                  <a16:creationId xmlns:a16="http://schemas.microsoft.com/office/drawing/2014/main" id="{F28108D5-43E5-47F9-AD05-54B8A971DA32}"/>
                </a:ext>
              </a:extLst>
            </p:cNvPr>
            <p:cNvCxnSpPr>
              <a:cxnSpLocks/>
            </p:cNvCxnSpPr>
            <p:nvPr/>
          </p:nvCxnSpPr>
          <p:spPr>
            <a:xfrm>
              <a:off x="5262867" y="2230357"/>
              <a:ext cx="0" cy="3076570"/>
            </a:xfrm>
            <a:prstGeom prst="line">
              <a:avLst/>
            </a:prstGeom>
            <a:ln>
              <a:solidFill>
                <a:srgbClr val="00BCF2"/>
              </a:solidFill>
              <a:headEnd type="none"/>
              <a:tailEnd type="none"/>
            </a:ln>
          </p:spPr>
          <p:style>
            <a:lnRef idx="3">
              <a:schemeClr val="dk1"/>
            </a:lnRef>
            <a:fillRef idx="0">
              <a:schemeClr val="dk1"/>
            </a:fillRef>
            <a:effectRef idx="2">
              <a:schemeClr val="dk1"/>
            </a:effectRef>
            <a:fontRef idx="minor">
              <a:schemeClr val="tx1"/>
            </a:fontRef>
          </p:style>
        </p:cxnSp>
      </p:grpSp>
      <p:grpSp>
        <p:nvGrpSpPr>
          <p:cNvPr id="882" name="Group 881">
            <a:extLst>
              <a:ext uri="{FF2B5EF4-FFF2-40B4-BE49-F238E27FC236}">
                <a16:creationId xmlns:a16="http://schemas.microsoft.com/office/drawing/2014/main" id="{0C1BAFBE-D5B6-4914-9772-8BB9A42F8D6C}"/>
              </a:ext>
            </a:extLst>
          </p:cNvPr>
          <p:cNvGrpSpPr/>
          <p:nvPr/>
        </p:nvGrpSpPr>
        <p:grpSpPr>
          <a:xfrm>
            <a:off x="9532744" y="1751981"/>
            <a:ext cx="3915684" cy="3915807"/>
            <a:chOff x="-858525" y="2827330"/>
            <a:chExt cx="6146932" cy="6147126"/>
          </a:xfrm>
        </p:grpSpPr>
        <p:grpSp>
          <p:nvGrpSpPr>
            <p:cNvPr id="883" name="Group 882">
              <a:extLst>
                <a:ext uri="{FF2B5EF4-FFF2-40B4-BE49-F238E27FC236}">
                  <a16:creationId xmlns:a16="http://schemas.microsoft.com/office/drawing/2014/main" id="{3F1CF49C-81DF-49A2-83C6-AAD8F73DFBBE}"/>
                </a:ext>
              </a:extLst>
            </p:cNvPr>
            <p:cNvGrpSpPr/>
            <p:nvPr/>
          </p:nvGrpSpPr>
          <p:grpSpPr>
            <a:xfrm rot="900000">
              <a:off x="-858525" y="2827330"/>
              <a:ext cx="6146932" cy="6147126"/>
              <a:chOff x="-678461" y="3128118"/>
              <a:chExt cx="6146932" cy="6147126"/>
            </a:xfrm>
          </p:grpSpPr>
          <p:sp>
            <p:nvSpPr>
              <p:cNvPr id="888" name="Freeform 6">
                <a:extLst>
                  <a:ext uri="{FF2B5EF4-FFF2-40B4-BE49-F238E27FC236}">
                    <a16:creationId xmlns:a16="http://schemas.microsoft.com/office/drawing/2014/main" id="{F81603AF-8089-451E-B98F-FF87AE6470E5}"/>
                  </a:ext>
                </a:extLst>
              </p:cNvPr>
              <p:cNvSpPr>
                <a:spLocks/>
              </p:cNvSpPr>
              <p:nvPr/>
            </p:nvSpPr>
            <p:spPr bwMode="auto">
              <a:xfrm>
                <a:off x="-678461" y="3128118"/>
                <a:ext cx="6146932" cy="6147126"/>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nvGrpSpPr>
              <p:cNvPr id="889" name="Group 888">
                <a:extLst>
                  <a:ext uri="{FF2B5EF4-FFF2-40B4-BE49-F238E27FC236}">
                    <a16:creationId xmlns:a16="http://schemas.microsoft.com/office/drawing/2014/main" id="{FF342081-001F-478B-AFA9-99409A0923EC}"/>
                  </a:ext>
                </a:extLst>
              </p:cNvPr>
              <p:cNvGrpSpPr/>
              <p:nvPr/>
            </p:nvGrpSpPr>
            <p:grpSpPr>
              <a:xfrm>
                <a:off x="540929" y="3138500"/>
                <a:ext cx="4890696" cy="5089299"/>
                <a:chOff x="-7501733" y="5611469"/>
                <a:chExt cx="2876626" cy="2993440"/>
              </a:xfrm>
              <a:solidFill>
                <a:srgbClr val="FFFFFF"/>
              </a:solidFill>
            </p:grpSpPr>
            <p:sp>
              <p:nvSpPr>
                <p:cNvPr id="890" name="Freeform 7">
                  <a:extLst>
                    <a:ext uri="{FF2B5EF4-FFF2-40B4-BE49-F238E27FC236}">
                      <a16:creationId xmlns:a16="http://schemas.microsoft.com/office/drawing/2014/main" id="{37848562-AF96-4D58-A78C-1454BB15878B}"/>
                    </a:ext>
                  </a:extLst>
                </p:cNvPr>
                <p:cNvSpPr>
                  <a:spLocks/>
                </p:cNvSpPr>
                <p:nvPr/>
              </p:nvSpPr>
              <p:spPr bwMode="auto">
                <a:xfrm>
                  <a:off x="-7463883" y="7124022"/>
                  <a:ext cx="1735070" cy="1480887"/>
                </a:xfrm>
                <a:custGeom>
                  <a:avLst/>
                  <a:gdLst>
                    <a:gd name="T0" fmla="*/ 105 w 682"/>
                    <a:gd name="T1" fmla="*/ 198 h 581"/>
                    <a:gd name="T2" fmla="*/ 15 w 682"/>
                    <a:gd name="T3" fmla="*/ 148 h 581"/>
                    <a:gd name="T4" fmla="*/ 2 w 682"/>
                    <a:gd name="T5" fmla="*/ 185 h 581"/>
                    <a:gd name="T6" fmla="*/ 5 w 682"/>
                    <a:gd name="T7" fmla="*/ 200 h 581"/>
                    <a:gd name="T8" fmla="*/ 31 w 682"/>
                    <a:gd name="T9" fmla="*/ 224 h 581"/>
                    <a:gd name="T10" fmla="*/ 31 w 682"/>
                    <a:gd name="T11" fmla="*/ 256 h 581"/>
                    <a:gd name="T12" fmla="*/ 38 w 682"/>
                    <a:gd name="T13" fmla="*/ 268 h 581"/>
                    <a:gd name="T14" fmla="*/ 153 w 682"/>
                    <a:gd name="T15" fmla="*/ 327 h 581"/>
                    <a:gd name="T16" fmla="*/ 165 w 682"/>
                    <a:gd name="T17" fmla="*/ 327 h 581"/>
                    <a:gd name="T18" fmla="*/ 210 w 682"/>
                    <a:gd name="T19" fmla="*/ 307 h 581"/>
                    <a:gd name="T20" fmla="*/ 213 w 682"/>
                    <a:gd name="T21" fmla="*/ 305 h 581"/>
                    <a:gd name="T22" fmla="*/ 256 w 682"/>
                    <a:gd name="T23" fmla="*/ 265 h 581"/>
                    <a:gd name="T24" fmla="*/ 276 w 682"/>
                    <a:gd name="T25" fmla="*/ 273 h 581"/>
                    <a:gd name="T26" fmla="*/ 287 w 682"/>
                    <a:gd name="T27" fmla="*/ 272 h 581"/>
                    <a:gd name="T28" fmla="*/ 304 w 682"/>
                    <a:gd name="T29" fmla="*/ 265 h 581"/>
                    <a:gd name="T30" fmla="*/ 314 w 682"/>
                    <a:gd name="T31" fmla="*/ 271 h 581"/>
                    <a:gd name="T32" fmla="*/ 330 w 682"/>
                    <a:gd name="T33" fmla="*/ 307 h 581"/>
                    <a:gd name="T34" fmla="*/ 335 w 682"/>
                    <a:gd name="T35" fmla="*/ 312 h 581"/>
                    <a:gd name="T36" fmla="*/ 372 w 682"/>
                    <a:gd name="T37" fmla="*/ 339 h 581"/>
                    <a:gd name="T38" fmla="*/ 411 w 682"/>
                    <a:gd name="T39" fmla="*/ 387 h 581"/>
                    <a:gd name="T40" fmla="*/ 416 w 682"/>
                    <a:gd name="T41" fmla="*/ 443 h 581"/>
                    <a:gd name="T42" fmla="*/ 497 w 682"/>
                    <a:gd name="T43" fmla="*/ 531 h 581"/>
                    <a:gd name="T44" fmla="*/ 497 w 682"/>
                    <a:gd name="T45" fmla="*/ 531 h 581"/>
                    <a:gd name="T46" fmla="*/ 550 w 682"/>
                    <a:gd name="T47" fmla="*/ 577 h 581"/>
                    <a:gd name="T48" fmla="*/ 564 w 682"/>
                    <a:gd name="T49" fmla="*/ 579 h 581"/>
                    <a:gd name="T50" fmla="*/ 613 w 682"/>
                    <a:gd name="T51" fmla="*/ 557 h 581"/>
                    <a:gd name="T52" fmla="*/ 620 w 682"/>
                    <a:gd name="T53" fmla="*/ 549 h 581"/>
                    <a:gd name="T54" fmla="*/ 670 w 682"/>
                    <a:gd name="T55" fmla="*/ 401 h 581"/>
                    <a:gd name="T56" fmla="*/ 666 w 682"/>
                    <a:gd name="T57" fmla="*/ 386 h 581"/>
                    <a:gd name="T58" fmla="*/ 654 w 682"/>
                    <a:gd name="T59" fmla="*/ 378 h 581"/>
                    <a:gd name="T60" fmla="*/ 681 w 682"/>
                    <a:gd name="T61" fmla="*/ 316 h 581"/>
                    <a:gd name="T62" fmla="*/ 679 w 682"/>
                    <a:gd name="T63" fmla="*/ 302 h 581"/>
                    <a:gd name="T64" fmla="*/ 644 w 682"/>
                    <a:gd name="T65" fmla="*/ 252 h 581"/>
                    <a:gd name="T66" fmla="*/ 629 w 682"/>
                    <a:gd name="T67" fmla="*/ 227 h 581"/>
                    <a:gd name="T68" fmla="*/ 634 w 682"/>
                    <a:gd name="T69" fmla="*/ 156 h 581"/>
                    <a:gd name="T70" fmla="*/ 664 w 682"/>
                    <a:gd name="T71" fmla="*/ 116 h 581"/>
                    <a:gd name="T72" fmla="*/ 666 w 682"/>
                    <a:gd name="T73" fmla="*/ 107 h 581"/>
                    <a:gd name="T74" fmla="*/ 659 w 682"/>
                    <a:gd name="T75" fmla="*/ 24 h 581"/>
                    <a:gd name="T76" fmla="*/ 658 w 682"/>
                    <a:gd name="T77" fmla="*/ 20 h 581"/>
                    <a:gd name="T78" fmla="*/ 653 w 682"/>
                    <a:gd name="T79" fmla="*/ 9 h 581"/>
                    <a:gd name="T80" fmla="*/ 644 w 682"/>
                    <a:gd name="T81" fmla="*/ 1 h 581"/>
                    <a:gd name="T82" fmla="*/ 632 w 682"/>
                    <a:gd name="T83" fmla="*/ 4 h 581"/>
                    <a:gd name="T84" fmla="*/ 574 w 682"/>
                    <a:gd name="T85" fmla="*/ 55 h 581"/>
                    <a:gd name="T86" fmla="*/ 541 w 682"/>
                    <a:gd name="T87" fmla="*/ 33 h 581"/>
                    <a:gd name="T88" fmla="*/ 105 w 682"/>
                    <a:gd name="T89" fmla="*/ 19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581">
                      <a:moveTo>
                        <a:pt x="105" y="198"/>
                      </a:moveTo>
                      <a:cubicBezTo>
                        <a:pt x="72" y="186"/>
                        <a:pt x="42" y="168"/>
                        <a:pt x="15" y="148"/>
                      </a:cubicBezTo>
                      <a:cubicBezTo>
                        <a:pt x="2" y="185"/>
                        <a:pt x="2" y="185"/>
                        <a:pt x="2" y="185"/>
                      </a:cubicBezTo>
                      <a:cubicBezTo>
                        <a:pt x="0" y="190"/>
                        <a:pt x="1" y="196"/>
                        <a:pt x="5" y="200"/>
                      </a:cubicBezTo>
                      <a:cubicBezTo>
                        <a:pt x="31" y="224"/>
                        <a:pt x="31" y="224"/>
                        <a:pt x="31" y="224"/>
                      </a:cubicBezTo>
                      <a:cubicBezTo>
                        <a:pt x="31" y="256"/>
                        <a:pt x="31" y="256"/>
                        <a:pt x="31" y="256"/>
                      </a:cubicBezTo>
                      <a:cubicBezTo>
                        <a:pt x="31" y="261"/>
                        <a:pt x="34" y="266"/>
                        <a:pt x="38" y="268"/>
                      </a:cubicBezTo>
                      <a:cubicBezTo>
                        <a:pt x="153" y="327"/>
                        <a:pt x="153" y="327"/>
                        <a:pt x="153" y="327"/>
                      </a:cubicBezTo>
                      <a:cubicBezTo>
                        <a:pt x="157" y="329"/>
                        <a:pt x="161" y="329"/>
                        <a:pt x="165" y="327"/>
                      </a:cubicBezTo>
                      <a:cubicBezTo>
                        <a:pt x="210" y="307"/>
                        <a:pt x="210" y="307"/>
                        <a:pt x="210" y="307"/>
                      </a:cubicBezTo>
                      <a:cubicBezTo>
                        <a:pt x="211" y="306"/>
                        <a:pt x="212" y="306"/>
                        <a:pt x="213" y="305"/>
                      </a:cubicBezTo>
                      <a:cubicBezTo>
                        <a:pt x="256" y="265"/>
                        <a:pt x="256" y="265"/>
                        <a:pt x="256" y="265"/>
                      </a:cubicBezTo>
                      <a:cubicBezTo>
                        <a:pt x="276" y="273"/>
                        <a:pt x="276" y="273"/>
                        <a:pt x="276" y="273"/>
                      </a:cubicBezTo>
                      <a:cubicBezTo>
                        <a:pt x="280" y="274"/>
                        <a:pt x="283" y="274"/>
                        <a:pt x="287" y="272"/>
                      </a:cubicBezTo>
                      <a:cubicBezTo>
                        <a:pt x="304" y="265"/>
                        <a:pt x="304" y="265"/>
                        <a:pt x="304" y="265"/>
                      </a:cubicBezTo>
                      <a:cubicBezTo>
                        <a:pt x="314" y="271"/>
                        <a:pt x="314" y="271"/>
                        <a:pt x="314" y="271"/>
                      </a:cubicBezTo>
                      <a:cubicBezTo>
                        <a:pt x="330" y="307"/>
                        <a:pt x="330" y="307"/>
                        <a:pt x="330" y="307"/>
                      </a:cubicBezTo>
                      <a:cubicBezTo>
                        <a:pt x="331" y="309"/>
                        <a:pt x="333" y="311"/>
                        <a:pt x="335" y="312"/>
                      </a:cubicBezTo>
                      <a:cubicBezTo>
                        <a:pt x="372" y="339"/>
                        <a:pt x="372" y="339"/>
                        <a:pt x="372" y="339"/>
                      </a:cubicBezTo>
                      <a:cubicBezTo>
                        <a:pt x="411" y="387"/>
                        <a:pt x="411" y="387"/>
                        <a:pt x="411" y="387"/>
                      </a:cubicBezTo>
                      <a:cubicBezTo>
                        <a:pt x="412" y="399"/>
                        <a:pt x="415" y="437"/>
                        <a:pt x="416" y="443"/>
                      </a:cubicBezTo>
                      <a:cubicBezTo>
                        <a:pt x="416" y="448"/>
                        <a:pt x="417" y="454"/>
                        <a:pt x="497" y="531"/>
                      </a:cubicBezTo>
                      <a:cubicBezTo>
                        <a:pt x="497" y="531"/>
                        <a:pt x="497" y="531"/>
                        <a:pt x="497" y="531"/>
                      </a:cubicBezTo>
                      <a:cubicBezTo>
                        <a:pt x="550" y="577"/>
                        <a:pt x="550" y="577"/>
                        <a:pt x="550" y="577"/>
                      </a:cubicBezTo>
                      <a:cubicBezTo>
                        <a:pt x="554" y="580"/>
                        <a:pt x="560" y="581"/>
                        <a:pt x="564" y="579"/>
                      </a:cubicBezTo>
                      <a:cubicBezTo>
                        <a:pt x="613" y="557"/>
                        <a:pt x="613" y="557"/>
                        <a:pt x="613" y="557"/>
                      </a:cubicBezTo>
                      <a:cubicBezTo>
                        <a:pt x="616" y="555"/>
                        <a:pt x="619" y="552"/>
                        <a:pt x="620" y="549"/>
                      </a:cubicBezTo>
                      <a:cubicBezTo>
                        <a:pt x="670" y="401"/>
                        <a:pt x="670" y="401"/>
                        <a:pt x="670" y="401"/>
                      </a:cubicBezTo>
                      <a:cubicBezTo>
                        <a:pt x="672" y="396"/>
                        <a:pt x="670" y="390"/>
                        <a:pt x="666" y="386"/>
                      </a:cubicBezTo>
                      <a:cubicBezTo>
                        <a:pt x="654" y="378"/>
                        <a:pt x="654" y="378"/>
                        <a:pt x="654" y="378"/>
                      </a:cubicBezTo>
                      <a:cubicBezTo>
                        <a:pt x="681" y="316"/>
                        <a:pt x="681" y="316"/>
                        <a:pt x="681" y="316"/>
                      </a:cubicBezTo>
                      <a:cubicBezTo>
                        <a:pt x="682" y="311"/>
                        <a:pt x="682" y="306"/>
                        <a:pt x="679" y="302"/>
                      </a:cubicBezTo>
                      <a:cubicBezTo>
                        <a:pt x="644" y="252"/>
                        <a:pt x="644" y="252"/>
                        <a:pt x="644" y="252"/>
                      </a:cubicBezTo>
                      <a:cubicBezTo>
                        <a:pt x="629" y="227"/>
                        <a:pt x="629" y="227"/>
                        <a:pt x="629" y="227"/>
                      </a:cubicBezTo>
                      <a:cubicBezTo>
                        <a:pt x="634" y="156"/>
                        <a:pt x="634" y="156"/>
                        <a:pt x="634" y="156"/>
                      </a:cubicBezTo>
                      <a:cubicBezTo>
                        <a:pt x="664" y="116"/>
                        <a:pt x="664" y="116"/>
                        <a:pt x="664" y="116"/>
                      </a:cubicBezTo>
                      <a:cubicBezTo>
                        <a:pt x="666" y="114"/>
                        <a:pt x="667" y="110"/>
                        <a:pt x="666" y="107"/>
                      </a:cubicBezTo>
                      <a:cubicBezTo>
                        <a:pt x="659" y="24"/>
                        <a:pt x="659" y="24"/>
                        <a:pt x="659" y="24"/>
                      </a:cubicBezTo>
                      <a:cubicBezTo>
                        <a:pt x="659" y="22"/>
                        <a:pt x="659" y="21"/>
                        <a:pt x="658" y="20"/>
                      </a:cubicBezTo>
                      <a:cubicBezTo>
                        <a:pt x="653" y="9"/>
                        <a:pt x="653" y="9"/>
                        <a:pt x="653" y="9"/>
                      </a:cubicBezTo>
                      <a:cubicBezTo>
                        <a:pt x="651" y="5"/>
                        <a:pt x="648" y="2"/>
                        <a:pt x="644" y="1"/>
                      </a:cubicBezTo>
                      <a:cubicBezTo>
                        <a:pt x="639" y="0"/>
                        <a:pt x="635" y="1"/>
                        <a:pt x="632" y="4"/>
                      </a:cubicBezTo>
                      <a:cubicBezTo>
                        <a:pt x="574" y="55"/>
                        <a:pt x="574" y="55"/>
                        <a:pt x="574" y="55"/>
                      </a:cubicBezTo>
                      <a:cubicBezTo>
                        <a:pt x="541" y="33"/>
                        <a:pt x="541" y="33"/>
                        <a:pt x="541" y="33"/>
                      </a:cubicBezTo>
                      <a:cubicBezTo>
                        <a:pt x="460" y="188"/>
                        <a:pt x="273" y="262"/>
                        <a:pt x="105"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91" name="Freeform 8">
                  <a:extLst>
                    <a:ext uri="{FF2B5EF4-FFF2-40B4-BE49-F238E27FC236}">
                      <a16:creationId xmlns:a16="http://schemas.microsoft.com/office/drawing/2014/main" id="{2440EB75-D48D-47C5-87DD-74AE0ED7F9DF}"/>
                    </a:ext>
                  </a:extLst>
                </p:cNvPr>
                <p:cNvSpPr>
                  <a:spLocks/>
                </p:cNvSpPr>
                <p:nvPr/>
              </p:nvSpPr>
              <p:spPr bwMode="auto">
                <a:xfrm>
                  <a:off x="-6082288" y="6835911"/>
                  <a:ext cx="326016" cy="386799"/>
                </a:xfrm>
                <a:custGeom>
                  <a:avLst/>
                  <a:gdLst>
                    <a:gd name="T0" fmla="*/ 0 w 127"/>
                    <a:gd name="T1" fmla="*/ 138 h 152"/>
                    <a:gd name="T2" fmla="*/ 13 w 127"/>
                    <a:gd name="T3" fmla="*/ 148 h 152"/>
                    <a:gd name="T4" fmla="*/ 30 w 127"/>
                    <a:gd name="T5" fmla="*/ 148 h 152"/>
                    <a:gd name="T6" fmla="*/ 100 w 127"/>
                    <a:gd name="T7" fmla="*/ 92 h 152"/>
                    <a:gd name="T8" fmla="*/ 105 w 127"/>
                    <a:gd name="T9" fmla="*/ 86 h 152"/>
                    <a:gd name="T10" fmla="*/ 126 w 127"/>
                    <a:gd name="T11" fmla="*/ 18 h 152"/>
                    <a:gd name="T12" fmla="*/ 124 w 127"/>
                    <a:gd name="T13" fmla="*/ 6 h 152"/>
                    <a:gd name="T14" fmla="*/ 113 w 127"/>
                    <a:gd name="T15" fmla="*/ 0 h 152"/>
                    <a:gd name="T16" fmla="*/ 70 w 127"/>
                    <a:gd name="T17" fmla="*/ 0 h 152"/>
                    <a:gd name="T18" fmla="*/ 64 w 127"/>
                    <a:gd name="T19" fmla="*/ 2 h 152"/>
                    <a:gd name="T20" fmla="*/ 34 w 127"/>
                    <a:gd name="T21" fmla="*/ 16 h 152"/>
                    <a:gd name="T22" fmla="*/ 34 w 127"/>
                    <a:gd name="T23" fmla="*/ 15 h 152"/>
                    <a:gd name="T24" fmla="*/ 12 w 127"/>
                    <a:gd name="T25" fmla="*/ 110 h 152"/>
                    <a:gd name="T26" fmla="*/ 0 w 127"/>
                    <a:gd name="T27"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52">
                      <a:moveTo>
                        <a:pt x="0" y="138"/>
                      </a:moveTo>
                      <a:cubicBezTo>
                        <a:pt x="13" y="148"/>
                        <a:pt x="13" y="148"/>
                        <a:pt x="13" y="148"/>
                      </a:cubicBezTo>
                      <a:cubicBezTo>
                        <a:pt x="18" y="152"/>
                        <a:pt x="25" y="152"/>
                        <a:pt x="30" y="148"/>
                      </a:cubicBezTo>
                      <a:cubicBezTo>
                        <a:pt x="100" y="92"/>
                        <a:pt x="100" y="92"/>
                        <a:pt x="100" y="92"/>
                      </a:cubicBezTo>
                      <a:cubicBezTo>
                        <a:pt x="102" y="91"/>
                        <a:pt x="104" y="88"/>
                        <a:pt x="105" y="86"/>
                      </a:cubicBezTo>
                      <a:cubicBezTo>
                        <a:pt x="126" y="18"/>
                        <a:pt x="126" y="18"/>
                        <a:pt x="126" y="18"/>
                      </a:cubicBezTo>
                      <a:cubicBezTo>
                        <a:pt x="127" y="14"/>
                        <a:pt x="126" y="9"/>
                        <a:pt x="124" y="6"/>
                      </a:cubicBezTo>
                      <a:cubicBezTo>
                        <a:pt x="121" y="2"/>
                        <a:pt x="117" y="0"/>
                        <a:pt x="113" y="0"/>
                      </a:cubicBezTo>
                      <a:cubicBezTo>
                        <a:pt x="70" y="0"/>
                        <a:pt x="70" y="0"/>
                        <a:pt x="70" y="0"/>
                      </a:cubicBezTo>
                      <a:cubicBezTo>
                        <a:pt x="68" y="0"/>
                        <a:pt x="66" y="1"/>
                        <a:pt x="64" y="2"/>
                      </a:cubicBezTo>
                      <a:cubicBezTo>
                        <a:pt x="34" y="16"/>
                        <a:pt x="34" y="16"/>
                        <a:pt x="34" y="16"/>
                      </a:cubicBezTo>
                      <a:cubicBezTo>
                        <a:pt x="34" y="15"/>
                        <a:pt x="34" y="15"/>
                        <a:pt x="34" y="15"/>
                      </a:cubicBezTo>
                      <a:cubicBezTo>
                        <a:pt x="31" y="47"/>
                        <a:pt x="24" y="79"/>
                        <a:pt x="12" y="110"/>
                      </a:cubicBezTo>
                      <a:cubicBezTo>
                        <a:pt x="9" y="120"/>
                        <a:pt x="5" y="129"/>
                        <a:pt x="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92" name="Freeform 9">
                  <a:extLst>
                    <a:ext uri="{FF2B5EF4-FFF2-40B4-BE49-F238E27FC236}">
                      <a16:creationId xmlns:a16="http://schemas.microsoft.com/office/drawing/2014/main" id="{74F0222A-836F-4132-89F3-B545B12A84F4}"/>
                    </a:ext>
                  </a:extLst>
                </p:cNvPr>
                <p:cNvSpPr>
                  <a:spLocks/>
                </p:cNvSpPr>
                <p:nvPr/>
              </p:nvSpPr>
              <p:spPr bwMode="auto">
                <a:xfrm>
                  <a:off x="-6630937" y="5611469"/>
                  <a:ext cx="1961624" cy="1436682"/>
                </a:xfrm>
                <a:custGeom>
                  <a:avLst/>
                  <a:gdLst>
                    <a:gd name="T0" fmla="*/ 768 w 768"/>
                    <a:gd name="T1" fmla="*/ 509 h 563"/>
                    <a:gd name="T2" fmla="*/ 734 w 768"/>
                    <a:gd name="T3" fmla="*/ 417 h 563"/>
                    <a:gd name="T4" fmla="*/ 157 w 768"/>
                    <a:gd name="T5" fmla="*/ 0 h 563"/>
                    <a:gd name="T6" fmla="*/ 110 w 768"/>
                    <a:gd name="T7" fmla="*/ 54 h 563"/>
                    <a:gd name="T8" fmla="*/ 83 w 768"/>
                    <a:gd name="T9" fmla="*/ 45 h 563"/>
                    <a:gd name="T10" fmla="*/ 66 w 768"/>
                    <a:gd name="T11" fmla="*/ 53 h 563"/>
                    <a:gd name="T12" fmla="*/ 53 w 768"/>
                    <a:gd name="T13" fmla="*/ 87 h 563"/>
                    <a:gd name="T14" fmla="*/ 57 w 768"/>
                    <a:gd name="T15" fmla="*/ 102 h 563"/>
                    <a:gd name="T16" fmla="*/ 27 w 768"/>
                    <a:gd name="T17" fmla="*/ 113 h 563"/>
                    <a:gd name="T18" fmla="*/ 24 w 768"/>
                    <a:gd name="T19" fmla="*/ 115 h 563"/>
                    <a:gd name="T20" fmla="*/ 0 w 768"/>
                    <a:gd name="T21" fmla="*/ 131 h 563"/>
                    <a:gd name="T22" fmla="*/ 25 w 768"/>
                    <a:gd name="T23" fmla="*/ 139 h 563"/>
                    <a:gd name="T24" fmla="*/ 251 w 768"/>
                    <a:gd name="T25" fmla="*/ 465 h 563"/>
                    <a:gd name="T26" fmla="*/ 305 w 768"/>
                    <a:gd name="T27" fmla="*/ 453 h 563"/>
                    <a:gd name="T28" fmla="*/ 379 w 768"/>
                    <a:gd name="T29" fmla="*/ 456 h 563"/>
                    <a:gd name="T30" fmla="*/ 413 w 768"/>
                    <a:gd name="T31" fmla="*/ 475 h 563"/>
                    <a:gd name="T32" fmla="*/ 415 w 768"/>
                    <a:gd name="T33" fmla="*/ 476 h 563"/>
                    <a:gd name="T34" fmla="*/ 451 w 768"/>
                    <a:gd name="T35" fmla="*/ 488 h 563"/>
                    <a:gd name="T36" fmla="*/ 478 w 768"/>
                    <a:gd name="T37" fmla="*/ 510 h 563"/>
                    <a:gd name="T38" fmla="*/ 518 w 768"/>
                    <a:gd name="T39" fmla="*/ 555 h 563"/>
                    <a:gd name="T40" fmla="*/ 527 w 768"/>
                    <a:gd name="T41" fmla="*/ 559 h 563"/>
                    <a:gd name="T42" fmla="*/ 554 w 768"/>
                    <a:gd name="T43" fmla="*/ 562 h 563"/>
                    <a:gd name="T44" fmla="*/ 565 w 768"/>
                    <a:gd name="T45" fmla="*/ 558 h 563"/>
                    <a:gd name="T46" fmla="*/ 569 w 768"/>
                    <a:gd name="T47" fmla="*/ 547 h 563"/>
                    <a:gd name="T48" fmla="*/ 564 w 768"/>
                    <a:gd name="T49" fmla="*/ 487 h 563"/>
                    <a:gd name="T50" fmla="*/ 558 w 768"/>
                    <a:gd name="T51" fmla="*/ 477 h 563"/>
                    <a:gd name="T52" fmla="*/ 553 w 768"/>
                    <a:gd name="T53" fmla="*/ 473 h 563"/>
                    <a:gd name="T54" fmla="*/ 561 w 768"/>
                    <a:gd name="T55" fmla="*/ 462 h 563"/>
                    <a:gd name="T56" fmla="*/ 563 w 768"/>
                    <a:gd name="T57" fmla="*/ 457 h 563"/>
                    <a:gd name="T58" fmla="*/ 577 w 768"/>
                    <a:gd name="T59" fmla="*/ 398 h 563"/>
                    <a:gd name="T60" fmla="*/ 605 w 768"/>
                    <a:gd name="T61" fmla="*/ 386 h 563"/>
                    <a:gd name="T62" fmla="*/ 625 w 768"/>
                    <a:gd name="T63" fmla="*/ 403 h 563"/>
                    <a:gd name="T64" fmla="*/ 626 w 768"/>
                    <a:gd name="T65" fmla="*/ 404 h 563"/>
                    <a:gd name="T66" fmla="*/ 648 w 768"/>
                    <a:gd name="T67" fmla="*/ 420 h 563"/>
                    <a:gd name="T68" fmla="*/ 665 w 768"/>
                    <a:gd name="T69" fmla="*/ 419 h 563"/>
                    <a:gd name="T70" fmla="*/ 667 w 768"/>
                    <a:gd name="T71" fmla="*/ 417 h 563"/>
                    <a:gd name="T72" fmla="*/ 705 w 768"/>
                    <a:gd name="T73" fmla="*/ 459 h 563"/>
                    <a:gd name="T74" fmla="*/ 728 w 768"/>
                    <a:gd name="T75" fmla="*/ 490 h 563"/>
                    <a:gd name="T76" fmla="*/ 734 w 768"/>
                    <a:gd name="T77" fmla="*/ 495 h 563"/>
                    <a:gd name="T78" fmla="*/ 768 w 768"/>
                    <a:gd name="T79" fmla="*/ 509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 h="563">
                      <a:moveTo>
                        <a:pt x="768" y="509"/>
                      </a:moveTo>
                      <a:cubicBezTo>
                        <a:pt x="759" y="478"/>
                        <a:pt x="748" y="447"/>
                        <a:pt x="734" y="417"/>
                      </a:cubicBezTo>
                      <a:cubicBezTo>
                        <a:pt x="626" y="176"/>
                        <a:pt x="401" y="25"/>
                        <a:pt x="157" y="0"/>
                      </a:cubicBezTo>
                      <a:cubicBezTo>
                        <a:pt x="110" y="54"/>
                        <a:pt x="110" y="54"/>
                        <a:pt x="110" y="54"/>
                      </a:cubicBezTo>
                      <a:cubicBezTo>
                        <a:pt x="83" y="45"/>
                        <a:pt x="83" y="45"/>
                        <a:pt x="83" y="45"/>
                      </a:cubicBezTo>
                      <a:cubicBezTo>
                        <a:pt x="76" y="43"/>
                        <a:pt x="68" y="46"/>
                        <a:pt x="66" y="53"/>
                      </a:cubicBezTo>
                      <a:cubicBezTo>
                        <a:pt x="53" y="87"/>
                        <a:pt x="53" y="87"/>
                        <a:pt x="53" y="87"/>
                      </a:cubicBezTo>
                      <a:cubicBezTo>
                        <a:pt x="51" y="92"/>
                        <a:pt x="52" y="98"/>
                        <a:pt x="57" y="102"/>
                      </a:cubicBezTo>
                      <a:cubicBezTo>
                        <a:pt x="27" y="113"/>
                        <a:pt x="27" y="113"/>
                        <a:pt x="27" y="113"/>
                      </a:cubicBezTo>
                      <a:cubicBezTo>
                        <a:pt x="26" y="114"/>
                        <a:pt x="25" y="114"/>
                        <a:pt x="24" y="115"/>
                      </a:cubicBezTo>
                      <a:cubicBezTo>
                        <a:pt x="0" y="131"/>
                        <a:pt x="0" y="131"/>
                        <a:pt x="0" y="131"/>
                      </a:cubicBezTo>
                      <a:cubicBezTo>
                        <a:pt x="8" y="133"/>
                        <a:pt x="17" y="136"/>
                        <a:pt x="25" y="139"/>
                      </a:cubicBezTo>
                      <a:cubicBezTo>
                        <a:pt x="165" y="192"/>
                        <a:pt x="250" y="325"/>
                        <a:pt x="251" y="465"/>
                      </a:cubicBezTo>
                      <a:cubicBezTo>
                        <a:pt x="305" y="453"/>
                        <a:pt x="305" y="453"/>
                        <a:pt x="305" y="453"/>
                      </a:cubicBezTo>
                      <a:cubicBezTo>
                        <a:pt x="379" y="456"/>
                        <a:pt x="379" y="456"/>
                        <a:pt x="379" y="456"/>
                      </a:cubicBezTo>
                      <a:cubicBezTo>
                        <a:pt x="413" y="475"/>
                        <a:pt x="413" y="475"/>
                        <a:pt x="413" y="475"/>
                      </a:cubicBezTo>
                      <a:cubicBezTo>
                        <a:pt x="414" y="475"/>
                        <a:pt x="415" y="475"/>
                        <a:pt x="415" y="476"/>
                      </a:cubicBezTo>
                      <a:cubicBezTo>
                        <a:pt x="451" y="488"/>
                        <a:pt x="451" y="488"/>
                        <a:pt x="451" y="488"/>
                      </a:cubicBezTo>
                      <a:cubicBezTo>
                        <a:pt x="478" y="510"/>
                        <a:pt x="478" y="510"/>
                        <a:pt x="478" y="510"/>
                      </a:cubicBezTo>
                      <a:cubicBezTo>
                        <a:pt x="518" y="555"/>
                        <a:pt x="518" y="555"/>
                        <a:pt x="518" y="555"/>
                      </a:cubicBezTo>
                      <a:cubicBezTo>
                        <a:pt x="520" y="557"/>
                        <a:pt x="523" y="559"/>
                        <a:pt x="527" y="559"/>
                      </a:cubicBezTo>
                      <a:cubicBezTo>
                        <a:pt x="554" y="562"/>
                        <a:pt x="554" y="562"/>
                        <a:pt x="554" y="562"/>
                      </a:cubicBezTo>
                      <a:cubicBezTo>
                        <a:pt x="558" y="563"/>
                        <a:pt x="562" y="561"/>
                        <a:pt x="565" y="558"/>
                      </a:cubicBezTo>
                      <a:cubicBezTo>
                        <a:pt x="568" y="555"/>
                        <a:pt x="569" y="551"/>
                        <a:pt x="569" y="547"/>
                      </a:cubicBezTo>
                      <a:cubicBezTo>
                        <a:pt x="564" y="487"/>
                        <a:pt x="564" y="487"/>
                        <a:pt x="564" y="487"/>
                      </a:cubicBezTo>
                      <a:cubicBezTo>
                        <a:pt x="563" y="483"/>
                        <a:pt x="561" y="480"/>
                        <a:pt x="558" y="477"/>
                      </a:cubicBezTo>
                      <a:cubicBezTo>
                        <a:pt x="553" y="473"/>
                        <a:pt x="553" y="473"/>
                        <a:pt x="553" y="473"/>
                      </a:cubicBezTo>
                      <a:cubicBezTo>
                        <a:pt x="561" y="462"/>
                        <a:pt x="561" y="462"/>
                        <a:pt x="561" y="462"/>
                      </a:cubicBezTo>
                      <a:cubicBezTo>
                        <a:pt x="562" y="461"/>
                        <a:pt x="562" y="459"/>
                        <a:pt x="563" y="457"/>
                      </a:cubicBezTo>
                      <a:cubicBezTo>
                        <a:pt x="577" y="398"/>
                        <a:pt x="577" y="398"/>
                        <a:pt x="577" y="398"/>
                      </a:cubicBezTo>
                      <a:cubicBezTo>
                        <a:pt x="605" y="386"/>
                        <a:pt x="605" y="386"/>
                        <a:pt x="605" y="386"/>
                      </a:cubicBezTo>
                      <a:cubicBezTo>
                        <a:pt x="625" y="403"/>
                        <a:pt x="625" y="403"/>
                        <a:pt x="625" y="403"/>
                      </a:cubicBezTo>
                      <a:cubicBezTo>
                        <a:pt x="625" y="403"/>
                        <a:pt x="626" y="403"/>
                        <a:pt x="626" y="404"/>
                      </a:cubicBezTo>
                      <a:cubicBezTo>
                        <a:pt x="648" y="420"/>
                        <a:pt x="648" y="420"/>
                        <a:pt x="648" y="420"/>
                      </a:cubicBezTo>
                      <a:cubicBezTo>
                        <a:pt x="653" y="423"/>
                        <a:pt x="660" y="423"/>
                        <a:pt x="665" y="419"/>
                      </a:cubicBezTo>
                      <a:cubicBezTo>
                        <a:pt x="667" y="417"/>
                        <a:pt x="667" y="417"/>
                        <a:pt x="667" y="417"/>
                      </a:cubicBezTo>
                      <a:cubicBezTo>
                        <a:pt x="705" y="459"/>
                        <a:pt x="705" y="459"/>
                        <a:pt x="705" y="459"/>
                      </a:cubicBezTo>
                      <a:cubicBezTo>
                        <a:pt x="728" y="490"/>
                        <a:pt x="728" y="490"/>
                        <a:pt x="728" y="490"/>
                      </a:cubicBezTo>
                      <a:cubicBezTo>
                        <a:pt x="729" y="492"/>
                        <a:pt x="731" y="494"/>
                        <a:pt x="734" y="495"/>
                      </a:cubicBezTo>
                      <a:lnTo>
                        <a:pt x="768" y="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93" name="Freeform 10">
                  <a:extLst>
                    <a:ext uri="{FF2B5EF4-FFF2-40B4-BE49-F238E27FC236}">
                      <a16:creationId xmlns:a16="http://schemas.microsoft.com/office/drawing/2014/main" id="{689A8EB2-8B16-4DC3-811A-AB9C221C3FA0}"/>
                    </a:ext>
                  </a:extLst>
                </p:cNvPr>
                <p:cNvSpPr>
                  <a:spLocks/>
                </p:cNvSpPr>
                <p:nvPr/>
              </p:nvSpPr>
              <p:spPr bwMode="auto">
                <a:xfrm>
                  <a:off x="-4796404" y="6898956"/>
                  <a:ext cx="171297" cy="204451"/>
                </a:xfrm>
                <a:custGeom>
                  <a:avLst/>
                  <a:gdLst>
                    <a:gd name="T0" fmla="*/ 53 w 67"/>
                    <a:gd name="T1" fmla="*/ 15 h 80"/>
                    <a:gd name="T2" fmla="*/ 21 w 67"/>
                    <a:gd name="T3" fmla="*/ 2 h 80"/>
                    <a:gd name="T4" fmla="*/ 4 w 67"/>
                    <a:gd name="T5" fmla="*/ 9 h 80"/>
                    <a:gd name="T6" fmla="*/ 9 w 67"/>
                    <a:gd name="T7" fmla="*/ 27 h 80"/>
                    <a:gd name="T8" fmla="*/ 39 w 67"/>
                    <a:gd name="T9" fmla="*/ 47 h 80"/>
                    <a:gd name="T10" fmla="*/ 67 w 67"/>
                    <a:gd name="T11" fmla="*/ 80 h 80"/>
                    <a:gd name="T12" fmla="*/ 53 w 67"/>
                    <a:gd name="T13" fmla="*/ 15 h 80"/>
                  </a:gdLst>
                  <a:ahLst/>
                  <a:cxnLst>
                    <a:cxn ang="0">
                      <a:pos x="T0" y="T1"/>
                    </a:cxn>
                    <a:cxn ang="0">
                      <a:pos x="T2" y="T3"/>
                    </a:cxn>
                    <a:cxn ang="0">
                      <a:pos x="T4" y="T5"/>
                    </a:cxn>
                    <a:cxn ang="0">
                      <a:pos x="T6" y="T7"/>
                    </a:cxn>
                    <a:cxn ang="0">
                      <a:pos x="T8" y="T9"/>
                    </a:cxn>
                    <a:cxn ang="0">
                      <a:pos x="T10" y="T11"/>
                    </a:cxn>
                    <a:cxn ang="0">
                      <a:pos x="T12" y="T13"/>
                    </a:cxn>
                  </a:cxnLst>
                  <a:rect l="0" t="0" r="r" b="b"/>
                  <a:pathLst>
                    <a:path w="67" h="80">
                      <a:moveTo>
                        <a:pt x="53" y="15"/>
                      </a:moveTo>
                      <a:cubicBezTo>
                        <a:pt x="21" y="2"/>
                        <a:pt x="21" y="2"/>
                        <a:pt x="21" y="2"/>
                      </a:cubicBezTo>
                      <a:cubicBezTo>
                        <a:pt x="15" y="0"/>
                        <a:pt x="7" y="3"/>
                        <a:pt x="4" y="9"/>
                      </a:cubicBezTo>
                      <a:cubicBezTo>
                        <a:pt x="0" y="15"/>
                        <a:pt x="3" y="23"/>
                        <a:pt x="9" y="27"/>
                      </a:cubicBezTo>
                      <a:cubicBezTo>
                        <a:pt x="21" y="35"/>
                        <a:pt x="35" y="44"/>
                        <a:pt x="39" y="47"/>
                      </a:cubicBezTo>
                      <a:cubicBezTo>
                        <a:pt x="43" y="51"/>
                        <a:pt x="58" y="68"/>
                        <a:pt x="67" y="80"/>
                      </a:cubicBezTo>
                      <a:cubicBezTo>
                        <a:pt x="64" y="58"/>
                        <a:pt x="59" y="37"/>
                        <a:pt x="5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94" name="Freeform 11">
                  <a:extLst>
                    <a:ext uri="{FF2B5EF4-FFF2-40B4-BE49-F238E27FC236}">
                      <a16:creationId xmlns:a16="http://schemas.microsoft.com/office/drawing/2014/main" id="{114903F6-F309-4A07-A8E8-1F958ADDA7E5}"/>
                    </a:ext>
                  </a:extLst>
                </p:cNvPr>
                <p:cNvSpPr>
                  <a:spLocks/>
                </p:cNvSpPr>
                <p:nvPr/>
              </p:nvSpPr>
              <p:spPr bwMode="auto">
                <a:xfrm>
                  <a:off x="-5702619" y="7755440"/>
                  <a:ext cx="187874" cy="408902"/>
                </a:xfrm>
                <a:custGeom>
                  <a:avLst/>
                  <a:gdLst>
                    <a:gd name="T0" fmla="*/ 61 w 74"/>
                    <a:gd name="T1" fmla="*/ 35 h 162"/>
                    <a:gd name="T2" fmla="*/ 59 w 74"/>
                    <a:gd name="T3" fmla="*/ 29 h 162"/>
                    <a:gd name="T4" fmla="*/ 44 w 74"/>
                    <a:gd name="T5" fmla="*/ 7 h 162"/>
                    <a:gd name="T6" fmla="*/ 30 w 74"/>
                    <a:gd name="T7" fmla="*/ 1 h 162"/>
                    <a:gd name="T8" fmla="*/ 19 w 74"/>
                    <a:gd name="T9" fmla="*/ 11 h 162"/>
                    <a:gd name="T10" fmla="*/ 5 w 74"/>
                    <a:gd name="T11" fmla="*/ 57 h 162"/>
                    <a:gd name="T12" fmla="*/ 5 w 74"/>
                    <a:gd name="T13" fmla="*/ 58 h 162"/>
                    <a:gd name="T14" fmla="*/ 1 w 74"/>
                    <a:gd name="T15" fmla="*/ 83 h 162"/>
                    <a:gd name="T16" fmla="*/ 1 w 74"/>
                    <a:gd name="T17" fmla="*/ 89 h 162"/>
                    <a:gd name="T18" fmla="*/ 13 w 74"/>
                    <a:gd name="T19" fmla="*/ 126 h 162"/>
                    <a:gd name="T20" fmla="*/ 13 w 74"/>
                    <a:gd name="T21" fmla="*/ 143 h 162"/>
                    <a:gd name="T22" fmla="*/ 25 w 74"/>
                    <a:gd name="T23" fmla="*/ 157 h 162"/>
                    <a:gd name="T24" fmla="*/ 58 w 74"/>
                    <a:gd name="T25" fmla="*/ 161 h 162"/>
                    <a:gd name="T26" fmla="*/ 65 w 74"/>
                    <a:gd name="T27" fmla="*/ 160 h 162"/>
                    <a:gd name="T28" fmla="*/ 69 w 74"/>
                    <a:gd name="T29" fmla="*/ 157 h 162"/>
                    <a:gd name="T30" fmla="*/ 73 w 74"/>
                    <a:gd name="T31" fmla="*/ 146 h 162"/>
                    <a:gd name="T32" fmla="*/ 61 w 74"/>
                    <a:gd name="T33"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62">
                      <a:moveTo>
                        <a:pt x="61" y="35"/>
                      </a:moveTo>
                      <a:cubicBezTo>
                        <a:pt x="61" y="33"/>
                        <a:pt x="60" y="31"/>
                        <a:pt x="59" y="29"/>
                      </a:cubicBezTo>
                      <a:cubicBezTo>
                        <a:pt x="44" y="7"/>
                        <a:pt x="44" y="7"/>
                        <a:pt x="44" y="7"/>
                      </a:cubicBezTo>
                      <a:cubicBezTo>
                        <a:pt x="41" y="2"/>
                        <a:pt x="35" y="0"/>
                        <a:pt x="30" y="1"/>
                      </a:cubicBezTo>
                      <a:cubicBezTo>
                        <a:pt x="25" y="2"/>
                        <a:pt x="21" y="5"/>
                        <a:pt x="19" y="11"/>
                      </a:cubicBezTo>
                      <a:cubicBezTo>
                        <a:pt x="5" y="57"/>
                        <a:pt x="5" y="57"/>
                        <a:pt x="5" y="57"/>
                      </a:cubicBezTo>
                      <a:cubicBezTo>
                        <a:pt x="5" y="57"/>
                        <a:pt x="5" y="58"/>
                        <a:pt x="5" y="58"/>
                      </a:cubicBezTo>
                      <a:cubicBezTo>
                        <a:pt x="1" y="83"/>
                        <a:pt x="1" y="83"/>
                        <a:pt x="1" y="83"/>
                      </a:cubicBezTo>
                      <a:cubicBezTo>
                        <a:pt x="0" y="85"/>
                        <a:pt x="1" y="87"/>
                        <a:pt x="1" y="89"/>
                      </a:cubicBezTo>
                      <a:cubicBezTo>
                        <a:pt x="13" y="126"/>
                        <a:pt x="13" y="126"/>
                        <a:pt x="13" y="126"/>
                      </a:cubicBezTo>
                      <a:cubicBezTo>
                        <a:pt x="13" y="143"/>
                        <a:pt x="13" y="143"/>
                        <a:pt x="13" y="143"/>
                      </a:cubicBezTo>
                      <a:cubicBezTo>
                        <a:pt x="12" y="150"/>
                        <a:pt x="18" y="156"/>
                        <a:pt x="25" y="157"/>
                      </a:cubicBezTo>
                      <a:cubicBezTo>
                        <a:pt x="58" y="161"/>
                        <a:pt x="58" y="161"/>
                        <a:pt x="58" y="161"/>
                      </a:cubicBezTo>
                      <a:cubicBezTo>
                        <a:pt x="60" y="162"/>
                        <a:pt x="63" y="161"/>
                        <a:pt x="65" y="160"/>
                      </a:cubicBezTo>
                      <a:cubicBezTo>
                        <a:pt x="67" y="159"/>
                        <a:pt x="68" y="159"/>
                        <a:pt x="69" y="157"/>
                      </a:cubicBezTo>
                      <a:cubicBezTo>
                        <a:pt x="72" y="154"/>
                        <a:pt x="74" y="150"/>
                        <a:pt x="73" y="146"/>
                      </a:cubicBezTo>
                      <a:lnTo>
                        <a:pt x="6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95" name="Freeform 12">
                  <a:extLst>
                    <a:ext uri="{FF2B5EF4-FFF2-40B4-BE49-F238E27FC236}">
                      <a16:creationId xmlns:a16="http://schemas.microsoft.com/office/drawing/2014/main" id="{10E6A907-971E-4211-B46B-EEE009108EE5}"/>
                    </a:ext>
                  </a:extLst>
                </p:cNvPr>
                <p:cNvSpPr>
                  <a:spLocks/>
                </p:cNvSpPr>
                <p:nvPr/>
              </p:nvSpPr>
              <p:spPr bwMode="auto">
                <a:xfrm>
                  <a:off x="-7501733" y="5944614"/>
                  <a:ext cx="1514042" cy="1851109"/>
                </a:xfrm>
                <a:custGeom>
                  <a:avLst/>
                  <a:gdLst>
                    <a:gd name="T0" fmla="*/ 343 w 594"/>
                    <a:gd name="T1" fmla="*/ 0 h 727"/>
                    <a:gd name="T2" fmla="*/ 303 w 594"/>
                    <a:gd name="T3" fmla="*/ 26 h 727"/>
                    <a:gd name="T4" fmla="*/ 267 w 594"/>
                    <a:gd name="T5" fmla="*/ 57 h 727"/>
                    <a:gd name="T6" fmla="*/ 240 w 594"/>
                    <a:gd name="T7" fmla="*/ 84 h 727"/>
                    <a:gd name="T8" fmla="*/ 261 w 594"/>
                    <a:gd name="T9" fmla="*/ 32 h 727"/>
                    <a:gd name="T10" fmla="*/ 229 w 594"/>
                    <a:gd name="T11" fmla="*/ 12 h 727"/>
                    <a:gd name="T12" fmla="*/ 154 w 594"/>
                    <a:gd name="T13" fmla="*/ 60 h 727"/>
                    <a:gd name="T14" fmla="*/ 94 w 594"/>
                    <a:gd name="T15" fmla="*/ 113 h 727"/>
                    <a:gd name="T16" fmla="*/ 61 w 594"/>
                    <a:gd name="T17" fmla="*/ 217 h 727"/>
                    <a:gd name="T18" fmla="*/ 96 w 594"/>
                    <a:gd name="T19" fmla="*/ 243 h 727"/>
                    <a:gd name="T20" fmla="*/ 134 w 594"/>
                    <a:gd name="T21" fmla="*/ 231 h 727"/>
                    <a:gd name="T22" fmla="*/ 154 w 594"/>
                    <a:gd name="T23" fmla="*/ 212 h 727"/>
                    <a:gd name="T24" fmla="*/ 166 w 594"/>
                    <a:gd name="T25" fmla="*/ 179 h 727"/>
                    <a:gd name="T26" fmla="*/ 168 w 594"/>
                    <a:gd name="T27" fmla="*/ 144 h 727"/>
                    <a:gd name="T28" fmla="*/ 181 w 594"/>
                    <a:gd name="T29" fmla="*/ 208 h 727"/>
                    <a:gd name="T30" fmla="*/ 95 w 594"/>
                    <a:gd name="T31" fmla="*/ 259 h 727"/>
                    <a:gd name="T32" fmla="*/ 81 w 594"/>
                    <a:gd name="T33" fmla="*/ 284 h 727"/>
                    <a:gd name="T34" fmla="*/ 12 w 594"/>
                    <a:gd name="T35" fmla="*/ 253 h 727"/>
                    <a:gd name="T36" fmla="*/ 1 w 594"/>
                    <a:gd name="T37" fmla="*/ 284 h 727"/>
                    <a:gd name="T38" fmla="*/ 19 w 594"/>
                    <a:gd name="T39" fmla="*/ 303 h 727"/>
                    <a:gd name="T40" fmla="*/ 33 w 594"/>
                    <a:gd name="T41" fmla="*/ 323 h 727"/>
                    <a:gd name="T42" fmla="*/ 36 w 594"/>
                    <a:gd name="T43" fmla="*/ 354 h 727"/>
                    <a:gd name="T44" fmla="*/ 47 w 594"/>
                    <a:gd name="T45" fmla="*/ 376 h 727"/>
                    <a:gd name="T46" fmla="*/ 65 w 594"/>
                    <a:gd name="T47" fmla="*/ 386 h 727"/>
                    <a:gd name="T48" fmla="*/ 15 w 594"/>
                    <a:gd name="T49" fmla="*/ 414 h 727"/>
                    <a:gd name="T50" fmla="*/ 43 w 594"/>
                    <a:gd name="T51" fmla="*/ 481 h 727"/>
                    <a:gd name="T52" fmla="*/ 64 w 594"/>
                    <a:gd name="T53" fmla="*/ 486 h 727"/>
                    <a:gd name="T54" fmla="*/ 109 w 594"/>
                    <a:gd name="T55" fmla="*/ 447 h 727"/>
                    <a:gd name="T56" fmla="*/ 169 w 594"/>
                    <a:gd name="T57" fmla="*/ 369 h 727"/>
                    <a:gd name="T58" fmla="*/ 223 w 594"/>
                    <a:gd name="T59" fmla="*/ 400 h 727"/>
                    <a:gd name="T60" fmla="*/ 248 w 594"/>
                    <a:gd name="T61" fmla="*/ 395 h 727"/>
                    <a:gd name="T62" fmla="*/ 245 w 594"/>
                    <a:gd name="T63" fmla="*/ 361 h 727"/>
                    <a:gd name="T64" fmla="*/ 199 w 594"/>
                    <a:gd name="T65" fmla="*/ 324 h 727"/>
                    <a:gd name="T66" fmla="*/ 247 w 594"/>
                    <a:gd name="T67" fmla="*/ 358 h 727"/>
                    <a:gd name="T68" fmla="*/ 280 w 594"/>
                    <a:gd name="T69" fmla="*/ 376 h 727"/>
                    <a:gd name="T70" fmla="*/ 315 w 594"/>
                    <a:gd name="T71" fmla="*/ 374 h 727"/>
                    <a:gd name="T72" fmla="*/ 307 w 594"/>
                    <a:gd name="T73" fmla="*/ 338 h 727"/>
                    <a:gd name="T74" fmla="*/ 365 w 594"/>
                    <a:gd name="T75" fmla="*/ 358 h 727"/>
                    <a:gd name="T76" fmla="*/ 401 w 594"/>
                    <a:gd name="T77" fmla="*/ 339 h 727"/>
                    <a:gd name="T78" fmla="*/ 406 w 594"/>
                    <a:gd name="T79" fmla="*/ 369 h 727"/>
                    <a:gd name="T80" fmla="*/ 294 w 594"/>
                    <a:gd name="T81" fmla="*/ 407 h 727"/>
                    <a:gd name="T82" fmla="*/ 278 w 594"/>
                    <a:gd name="T83" fmla="*/ 423 h 727"/>
                    <a:gd name="T84" fmla="*/ 205 w 594"/>
                    <a:gd name="T85" fmla="*/ 417 h 727"/>
                    <a:gd name="T86" fmla="*/ 136 w 594"/>
                    <a:gd name="T87" fmla="*/ 437 h 727"/>
                    <a:gd name="T88" fmla="*/ 106 w 594"/>
                    <a:gd name="T89" fmla="*/ 469 h 727"/>
                    <a:gd name="T90" fmla="*/ 73 w 594"/>
                    <a:gd name="T91" fmla="*/ 489 h 727"/>
                    <a:gd name="T92" fmla="*/ 119 w 594"/>
                    <a:gd name="T93" fmla="*/ 663 h 727"/>
                    <a:gd name="T94" fmla="*/ 449 w 594"/>
                    <a:gd name="T95" fmla="*/ 427 h 727"/>
                    <a:gd name="T96" fmla="*/ 559 w 594"/>
                    <a:gd name="T97" fmla="*/ 488 h 727"/>
                    <a:gd name="T98" fmla="*/ 593 w 594"/>
                    <a:gd name="T99" fmla="*/ 365 h 727"/>
                    <a:gd name="T100" fmla="*/ 561 w 594"/>
                    <a:gd name="T101" fmla="*/ 341 h 727"/>
                    <a:gd name="T102" fmla="*/ 368 w 594"/>
                    <a:gd name="T103" fmla="*/ 8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727">
                      <a:moveTo>
                        <a:pt x="368" y="8"/>
                      </a:moveTo>
                      <a:cubicBezTo>
                        <a:pt x="360" y="5"/>
                        <a:pt x="351" y="2"/>
                        <a:pt x="343" y="0"/>
                      </a:cubicBezTo>
                      <a:cubicBezTo>
                        <a:pt x="304" y="25"/>
                        <a:pt x="304" y="25"/>
                        <a:pt x="304" y="25"/>
                      </a:cubicBezTo>
                      <a:cubicBezTo>
                        <a:pt x="303" y="25"/>
                        <a:pt x="303" y="26"/>
                        <a:pt x="303" y="26"/>
                      </a:cubicBezTo>
                      <a:cubicBezTo>
                        <a:pt x="270" y="53"/>
                        <a:pt x="270" y="53"/>
                        <a:pt x="270" y="53"/>
                      </a:cubicBezTo>
                      <a:cubicBezTo>
                        <a:pt x="269" y="54"/>
                        <a:pt x="268" y="55"/>
                        <a:pt x="267" y="57"/>
                      </a:cubicBezTo>
                      <a:cubicBezTo>
                        <a:pt x="247" y="93"/>
                        <a:pt x="247" y="93"/>
                        <a:pt x="247" y="93"/>
                      </a:cubicBezTo>
                      <a:cubicBezTo>
                        <a:pt x="240" y="84"/>
                        <a:pt x="240" y="84"/>
                        <a:pt x="240" y="84"/>
                      </a:cubicBezTo>
                      <a:cubicBezTo>
                        <a:pt x="262" y="48"/>
                        <a:pt x="262" y="48"/>
                        <a:pt x="262" y="48"/>
                      </a:cubicBezTo>
                      <a:cubicBezTo>
                        <a:pt x="265" y="43"/>
                        <a:pt x="265" y="36"/>
                        <a:pt x="261" y="32"/>
                      </a:cubicBezTo>
                      <a:cubicBezTo>
                        <a:pt x="247" y="14"/>
                        <a:pt x="247" y="14"/>
                        <a:pt x="247" y="14"/>
                      </a:cubicBezTo>
                      <a:cubicBezTo>
                        <a:pt x="243" y="9"/>
                        <a:pt x="235" y="8"/>
                        <a:pt x="229" y="12"/>
                      </a:cubicBezTo>
                      <a:cubicBezTo>
                        <a:pt x="156" y="60"/>
                        <a:pt x="156" y="60"/>
                        <a:pt x="156" y="60"/>
                      </a:cubicBezTo>
                      <a:cubicBezTo>
                        <a:pt x="155" y="60"/>
                        <a:pt x="155" y="60"/>
                        <a:pt x="154" y="60"/>
                      </a:cubicBezTo>
                      <a:cubicBezTo>
                        <a:pt x="98" y="107"/>
                        <a:pt x="98" y="107"/>
                        <a:pt x="98" y="107"/>
                      </a:cubicBezTo>
                      <a:cubicBezTo>
                        <a:pt x="96" y="109"/>
                        <a:pt x="95" y="111"/>
                        <a:pt x="94" y="113"/>
                      </a:cubicBezTo>
                      <a:cubicBezTo>
                        <a:pt x="59" y="204"/>
                        <a:pt x="59" y="204"/>
                        <a:pt x="59" y="204"/>
                      </a:cubicBezTo>
                      <a:cubicBezTo>
                        <a:pt x="58" y="208"/>
                        <a:pt x="58" y="213"/>
                        <a:pt x="61" y="217"/>
                      </a:cubicBezTo>
                      <a:cubicBezTo>
                        <a:pt x="78" y="240"/>
                        <a:pt x="78" y="240"/>
                        <a:pt x="78" y="240"/>
                      </a:cubicBezTo>
                      <a:cubicBezTo>
                        <a:pt x="82" y="245"/>
                        <a:pt x="90" y="247"/>
                        <a:pt x="96" y="243"/>
                      </a:cubicBezTo>
                      <a:cubicBezTo>
                        <a:pt x="119" y="229"/>
                        <a:pt x="119" y="229"/>
                        <a:pt x="119" y="229"/>
                      </a:cubicBezTo>
                      <a:cubicBezTo>
                        <a:pt x="134" y="231"/>
                        <a:pt x="134" y="231"/>
                        <a:pt x="134" y="231"/>
                      </a:cubicBezTo>
                      <a:cubicBezTo>
                        <a:pt x="139" y="232"/>
                        <a:pt x="145" y="229"/>
                        <a:pt x="148" y="224"/>
                      </a:cubicBezTo>
                      <a:cubicBezTo>
                        <a:pt x="154" y="212"/>
                        <a:pt x="154" y="212"/>
                        <a:pt x="154" y="212"/>
                      </a:cubicBezTo>
                      <a:cubicBezTo>
                        <a:pt x="155" y="211"/>
                        <a:pt x="155" y="211"/>
                        <a:pt x="155" y="210"/>
                      </a:cubicBezTo>
                      <a:cubicBezTo>
                        <a:pt x="166" y="179"/>
                        <a:pt x="166" y="179"/>
                        <a:pt x="166" y="179"/>
                      </a:cubicBezTo>
                      <a:cubicBezTo>
                        <a:pt x="167" y="178"/>
                        <a:pt x="167" y="176"/>
                        <a:pt x="167" y="175"/>
                      </a:cubicBezTo>
                      <a:cubicBezTo>
                        <a:pt x="168" y="144"/>
                        <a:pt x="168" y="144"/>
                        <a:pt x="168" y="144"/>
                      </a:cubicBezTo>
                      <a:cubicBezTo>
                        <a:pt x="206" y="170"/>
                        <a:pt x="206" y="170"/>
                        <a:pt x="206" y="170"/>
                      </a:cubicBezTo>
                      <a:cubicBezTo>
                        <a:pt x="181" y="208"/>
                        <a:pt x="181" y="208"/>
                        <a:pt x="181" y="208"/>
                      </a:cubicBezTo>
                      <a:cubicBezTo>
                        <a:pt x="122" y="247"/>
                        <a:pt x="122" y="247"/>
                        <a:pt x="122" y="247"/>
                      </a:cubicBezTo>
                      <a:cubicBezTo>
                        <a:pt x="95" y="259"/>
                        <a:pt x="95" y="259"/>
                        <a:pt x="95" y="259"/>
                      </a:cubicBezTo>
                      <a:cubicBezTo>
                        <a:pt x="91" y="261"/>
                        <a:pt x="88" y="264"/>
                        <a:pt x="87" y="267"/>
                      </a:cubicBezTo>
                      <a:cubicBezTo>
                        <a:pt x="81" y="284"/>
                        <a:pt x="81" y="284"/>
                        <a:pt x="81" y="284"/>
                      </a:cubicBezTo>
                      <a:cubicBezTo>
                        <a:pt x="24" y="253"/>
                        <a:pt x="24" y="253"/>
                        <a:pt x="24" y="253"/>
                      </a:cubicBezTo>
                      <a:cubicBezTo>
                        <a:pt x="20" y="251"/>
                        <a:pt x="16" y="251"/>
                        <a:pt x="12" y="253"/>
                      </a:cubicBezTo>
                      <a:cubicBezTo>
                        <a:pt x="8" y="255"/>
                        <a:pt x="5" y="259"/>
                        <a:pt x="4" y="263"/>
                      </a:cubicBezTo>
                      <a:cubicBezTo>
                        <a:pt x="1" y="284"/>
                        <a:pt x="1" y="284"/>
                        <a:pt x="1" y="284"/>
                      </a:cubicBezTo>
                      <a:cubicBezTo>
                        <a:pt x="0" y="291"/>
                        <a:pt x="3" y="297"/>
                        <a:pt x="9" y="299"/>
                      </a:cubicBezTo>
                      <a:cubicBezTo>
                        <a:pt x="19" y="303"/>
                        <a:pt x="19" y="303"/>
                        <a:pt x="19" y="303"/>
                      </a:cubicBezTo>
                      <a:cubicBezTo>
                        <a:pt x="22" y="314"/>
                        <a:pt x="22" y="314"/>
                        <a:pt x="22" y="314"/>
                      </a:cubicBezTo>
                      <a:cubicBezTo>
                        <a:pt x="24" y="319"/>
                        <a:pt x="28" y="322"/>
                        <a:pt x="33" y="323"/>
                      </a:cubicBezTo>
                      <a:cubicBezTo>
                        <a:pt x="54" y="327"/>
                        <a:pt x="54" y="327"/>
                        <a:pt x="54" y="327"/>
                      </a:cubicBezTo>
                      <a:cubicBezTo>
                        <a:pt x="36" y="354"/>
                        <a:pt x="36" y="354"/>
                        <a:pt x="36" y="354"/>
                      </a:cubicBezTo>
                      <a:cubicBezTo>
                        <a:pt x="34" y="358"/>
                        <a:pt x="34" y="364"/>
                        <a:pt x="36" y="368"/>
                      </a:cubicBezTo>
                      <a:cubicBezTo>
                        <a:pt x="38" y="372"/>
                        <a:pt x="42" y="375"/>
                        <a:pt x="47" y="376"/>
                      </a:cubicBezTo>
                      <a:cubicBezTo>
                        <a:pt x="62" y="377"/>
                        <a:pt x="62" y="377"/>
                        <a:pt x="62" y="377"/>
                      </a:cubicBezTo>
                      <a:cubicBezTo>
                        <a:pt x="65" y="386"/>
                        <a:pt x="65" y="386"/>
                        <a:pt x="65" y="386"/>
                      </a:cubicBezTo>
                      <a:cubicBezTo>
                        <a:pt x="23" y="406"/>
                        <a:pt x="23" y="406"/>
                        <a:pt x="23" y="406"/>
                      </a:cubicBezTo>
                      <a:cubicBezTo>
                        <a:pt x="19" y="407"/>
                        <a:pt x="16" y="410"/>
                        <a:pt x="15" y="414"/>
                      </a:cubicBezTo>
                      <a:cubicBezTo>
                        <a:pt x="14" y="417"/>
                        <a:pt x="14" y="421"/>
                        <a:pt x="16" y="424"/>
                      </a:cubicBezTo>
                      <a:cubicBezTo>
                        <a:pt x="43" y="481"/>
                        <a:pt x="43" y="481"/>
                        <a:pt x="43" y="481"/>
                      </a:cubicBezTo>
                      <a:cubicBezTo>
                        <a:pt x="45" y="484"/>
                        <a:pt x="49" y="487"/>
                        <a:pt x="52" y="488"/>
                      </a:cubicBezTo>
                      <a:cubicBezTo>
                        <a:pt x="57" y="489"/>
                        <a:pt x="61" y="488"/>
                        <a:pt x="64" y="486"/>
                      </a:cubicBezTo>
                      <a:cubicBezTo>
                        <a:pt x="104" y="455"/>
                        <a:pt x="104" y="455"/>
                        <a:pt x="104" y="455"/>
                      </a:cubicBezTo>
                      <a:cubicBezTo>
                        <a:pt x="107" y="453"/>
                        <a:pt x="109" y="450"/>
                        <a:pt x="109" y="447"/>
                      </a:cubicBezTo>
                      <a:cubicBezTo>
                        <a:pt x="118" y="397"/>
                        <a:pt x="118" y="397"/>
                        <a:pt x="118" y="397"/>
                      </a:cubicBezTo>
                      <a:cubicBezTo>
                        <a:pt x="169" y="369"/>
                        <a:pt x="169" y="369"/>
                        <a:pt x="169" y="369"/>
                      </a:cubicBezTo>
                      <a:cubicBezTo>
                        <a:pt x="211" y="382"/>
                        <a:pt x="211" y="382"/>
                        <a:pt x="211" y="382"/>
                      </a:cubicBezTo>
                      <a:cubicBezTo>
                        <a:pt x="223" y="400"/>
                        <a:pt x="223" y="400"/>
                        <a:pt x="223" y="400"/>
                      </a:cubicBezTo>
                      <a:cubicBezTo>
                        <a:pt x="226" y="405"/>
                        <a:pt x="231" y="407"/>
                        <a:pt x="237" y="406"/>
                      </a:cubicBezTo>
                      <a:cubicBezTo>
                        <a:pt x="242" y="405"/>
                        <a:pt x="246" y="401"/>
                        <a:pt x="248" y="395"/>
                      </a:cubicBezTo>
                      <a:cubicBezTo>
                        <a:pt x="252" y="376"/>
                        <a:pt x="252" y="376"/>
                        <a:pt x="252" y="376"/>
                      </a:cubicBezTo>
                      <a:cubicBezTo>
                        <a:pt x="253" y="370"/>
                        <a:pt x="250" y="364"/>
                        <a:pt x="245" y="361"/>
                      </a:cubicBezTo>
                      <a:cubicBezTo>
                        <a:pt x="189" y="333"/>
                        <a:pt x="189" y="333"/>
                        <a:pt x="189" y="333"/>
                      </a:cubicBezTo>
                      <a:cubicBezTo>
                        <a:pt x="199" y="324"/>
                        <a:pt x="199" y="324"/>
                        <a:pt x="199" y="324"/>
                      </a:cubicBezTo>
                      <a:cubicBezTo>
                        <a:pt x="247" y="358"/>
                        <a:pt x="247" y="358"/>
                        <a:pt x="247" y="358"/>
                      </a:cubicBezTo>
                      <a:cubicBezTo>
                        <a:pt x="247" y="358"/>
                        <a:pt x="247" y="358"/>
                        <a:pt x="247" y="358"/>
                      </a:cubicBezTo>
                      <a:cubicBezTo>
                        <a:pt x="274" y="375"/>
                        <a:pt x="274" y="375"/>
                        <a:pt x="274" y="375"/>
                      </a:cubicBezTo>
                      <a:cubicBezTo>
                        <a:pt x="276" y="376"/>
                        <a:pt x="278" y="376"/>
                        <a:pt x="280" y="376"/>
                      </a:cubicBezTo>
                      <a:cubicBezTo>
                        <a:pt x="302" y="379"/>
                        <a:pt x="302" y="379"/>
                        <a:pt x="302" y="379"/>
                      </a:cubicBezTo>
                      <a:cubicBezTo>
                        <a:pt x="307" y="380"/>
                        <a:pt x="312" y="378"/>
                        <a:pt x="315" y="374"/>
                      </a:cubicBezTo>
                      <a:cubicBezTo>
                        <a:pt x="318" y="370"/>
                        <a:pt x="319" y="364"/>
                        <a:pt x="316" y="360"/>
                      </a:cubicBezTo>
                      <a:cubicBezTo>
                        <a:pt x="307" y="338"/>
                        <a:pt x="307" y="338"/>
                        <a:pt x="307" y="338"/>
                      </a:cubicBezTo>
                      <a:cubicBezTo>
                        <a:pt x="309" y="337"/>
                        <a:pt x="309" y="337"/>
                        <a:pt x="309" y="337"/>
                      </a:cubicBezTo>
                      <a:cubicBezTo>
                        <a:pt x="365" y="358"/>
                        <a:pt x="365" y="358"/>
                        <a:pt x="365" y="358"/>
                      </a:cubicBezTo>
                      <a:cubicBezTo>
                        <a:pt x="369" y="359"/>
                        <a:pt x="374" y="358"/>
                        <a:pt x="378" y="356"/>
                      </a:cubicBezTo>
                      <a:cubicBezTo>
                        <a:pt x="401" y="339"/>
                        <a:pt x="401" y="339"/>
                        <a:pt x="401" y="339"/>
                      </a:cubicBezTo>
                      <a:cubicBezTo>
                        <a:pt x="410" y="366"/>
                        <a:pt x="410" y="366"/>
                        <a:pt x="410" y="366"/>
                      </a:cubicBezTo>
                      <a:cubicBezTo>
                        <a:pt x="406" y="369"/>
                        <a:pt x="406" y="369"/>
                        <a:pt x="406" y="369"/>
                      </a:cubicBezTo>
                      <a:cubicBezTo>
                        <a:pt x="338" y="391"/>
                        <a:pt x="338" y="391"/>
                        <a:pt x="338" y="391"/>
                      </a:cubicBezTo>
                      <a:cubicBezTo>
                        <a:pt x="294" y="407"/>
                        <a:pt x="294" y="407"/>
                        <a:pt x="294" y="407"/>
                      </a:cubicBezTo>
                      <a:cubicBezTo>
                        <a:pt x="288" y="409"/>
                        <a:pt x="284" y="414"/>
                        <a:pt x="284" y="420"/>
                      </a:cubicBezTo>
                      <a:cubicBezTo>
                        <a:pt x="278" y="423"/>
                        <a:pt x="278" y="423"/>
                        <a:pt x="278" y="423"/>
                      </a:cubicBezTo>
                      <a:cubicBezTo>
                        <a:pt x="225" y="435"/>
                        <a:pt x="225" y="435"/>
                        <a:pt x="225" y="435"/>
                      </a:cubicBezTo>
                      <a:cubicBezTo>
                        <a:pt x="205" y="417"/>
                        <a:pt x="205" y="417"/>
                        <a:pt x="205" y="417"/>
                      </a:cubicBezTo>
                      <a:cubicBezTo>
                        <a:pt x="201" y="413"/>
                        <a:pt x="196" y="412"/>
                        <a:pt x="191" y="414"/>
                      </a:cubicBezTo>
                      <a:cubicBezTo>
                        <a:pt x="136" y="437"/>
                        <a:pt x="136" y="437"/>
                        <a:pt x="136" y="437"/>
                      </a:cubicBezTo>
                      <a:cubicBezTo>
                        <a:pt x="134" y="437"/>
                        <a:pt x="132" y="439"/>
                        <a:pt x="131" y="440"/>
                      </a:cubicBezTo>
                      <a:cubicBezTo>
                        <a:pt x="106" y="469"/>
                        <a:pt x="106" y="469"/>
                        <a:pt x="106" y="469"/>
                      </a:cubicBezTo>
                      <a:cubicBezTo>
                        <a:pt x="80" y="481"/>
                        <a:pt x="80" y="481"/>
                        <a:pt x="80" y="481"/>
                      </a:cubicBezTo>
                      <a:cubicBezTo>
                        <a:pt x="77" y="483"/>
                        <a:pt x="74" y="486"/>
                        <a:pt x="73" y="489"/>
                      </a:cubicBezTo>
                      <a:cubicBezTo>
                        <a:pt x="29" y="613"/>
                        <a:pt x="29" y="613"/>
                        <a:pt x="29" y="613"/>
                      </a:cubicBezTo>
                      <a:cubicBezTo>
                        <a:pt x="56" y="633"/>
                        <a:pt x="86" y="651"/>
                        <a:pt x="119" y="663"/>
                      </a:cubicBezTo>
                      <a:cubicBezTo>
                        <a:pt x="287" y="727"/>
                        <a:pt x="474" y="653"/>
                        <a:pt x="555" y="498"/>
                      </a:cubicBezTo>
                      <a:cubicBezTo>
                        <a:pt x="449" y="427"/>
                        <a:pt x="449" y="427"/>
                        <a:pt x="449" y="427"/>
                      </a:cubicBezTo>
                      <a:cubicBezTo>
                        <a:pt x="460" y="411"/>
                        <a:pt x="460" y="411"/>
                        <a:pt x="460" y="411"/>
                      </a:cubicBezTo>
                      <a:cubicBezTo>
                        <a:pt x="559" y="488"/>
                        <a:pt x="559" y="488"/>
                        <a:pt x="559" y="488"/>
                      </a:cubicBezTo>
                      <a:cubicBezTo>
                        <a:pt x="564" y="479"/>
                        <a:pt x="568" y="470"/>
                        <a:pt x="571" y="460"/>
                      </a:cubicBezTo>
                      <a:cubicBezTo>
                        <a:pt x="583" y="429"/>
                        <a:pt x="590" y="397"/>
                        <a:pt x="593" y="365"/>
                      </a:cubicBezTo>
                      <a:cubicBezTo>
                        <a:pt x="557" y="349"/>
                        <a:pt x="557" y="349"/>
                        <a:pt x="557" y="349"/>
                      </a:cubicBezTo>
                      <a:cubicBezTo>
                        <a:pt x="561" y="341"/>
                        <a:pt x="561" y="341"/>
                        <a:pt x="561" y="341"/>
                      </a:cubicBezTo>
                      <a:cubicBezTo>
                        <a:pt x="594" y="334"/>
                        <a:pt x="594" y="334"/>
                        <a:pt x="594" y="334"/>
                      </a:cubicBezTo>
                      <a:cubicBezTo>
                        <a:pt x="593" y="194"/>
                        <a:pt x="508" y="61"/>
                        <a:pt x="36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sp>
          <p:nvSpPr>
            <p:cNvPr id="884" name="Freeform 5">
              <a:extLst>
                <a:ext uri="{FF2B5EF4-FFF2-40B4-BE49-F238E27FC236}">
                  <a16:creationId xmlns:a16="http://schemas.microsoft.com/office/drawing/2014/main" id="{71027411-9E58-4963-83FA-1E5DED114C54}"/>
                </a:ext>
              </a:extLst>
            </p:cNvPr>
            <p:cNvSpPr>
              <a:spLocks noEditPoints="1"/>
            </p:cNvSpPr>
            <p:nvPr/>
          </p:nvSpPr>
          <p:spPr bwMode="auto">
            <a:xfrm>
              <a:off x="1218982" y="3574621"/>
              <a:ext cx="317162" cy="50730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885" name="Freeform 5">
              <a:extLst>
                <a:ext uri="{FF2B5EF4-FFF2-40B4-BE49-F238E27FC236}">
                  <a16:creationId xmlns:a16="http://schemas.microsoft.com/office/drawing/2014/main" id="{7EED481B-A108-4654-A041-E30872BF22CC}"/>
                </a:ext>
              </a:extLst>
            </p:cNvPr>
            <p:cNvSpPr>
              <a:spLocks noEditPoints="1"/>
            </p:cNvSpPr>
            <p:nvPr/>
          </p:nvSpPr>
          <p:spPr bwMode="auto">
            <a:xfrm>
              <a:off x="2685756" y="4211280"/>
              <a:ext cx="317162" cy="50730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886" name="Freeform 20">
              <a:extLst>
                <a:ext uri="{FF2B5EF4-FFF2-40B4-BE49-F238E27FC236}">
                  <a16:creationId xmlns:a16="http://schemas.microsoft.com/office/drawing/2014/main" id="{28C31CD6-A7FF-4E19-8695-F454E9AB9E2B}"/>
                </a:ext>
              </a:extLst>
            </p:cNvPr>
            <p:cNvSpPr>
              <a:spLocks noEditPoints="1"/>
            </p:cNvSpPr>
            <p:nvPr/>
          </p:nvSpPr>
          <p:spPr bwMode="auto">
            <a:xfrm>
              <a:off x="935731" y="4312784"/>
              <a:ext cx="317162" cy="50730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887" name="Freeform 5">
              <a:extLst>
                <a:ext uri="{FF2B5EF4-FFF2-40B4-BE49-F238E27FC236}">
                  <a16:creationId xmlns:a16="http://schemas.microsoft.com/office/drawing/2014/main" id="{0859F887-DDEC-4A1C-9CBB-0E62B17548C6}"/>
                </a:ext>
              </a:extLst>
            </p:cNvPr>
            <p:cNvSpPr>
              <a:spLocks noEditPoints="1"/>
            </p:cNvSpPr>
            <p:nvPr/>
          </p:nvSpPr>
          <p:spPr bwMode="auto">
            <a:xfrm>
              <a:off x="1203604" y="5379951"/>
              <a:ext cx="317162" cy="50730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spTree>
    <p:extLst>
      <p:ext uri="{BB962C8B-B14F-4D97-AF65-F5344CB8AC3E}">
        <p14:creationId xmlns:p14="http://schemas.microsoft.com/office/powerpoint/2010/main" val="227143159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3_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 Commercial Partner - Template option 1" id="{41313F86-BBDE-4687-B562-FA3D8CB44DFA}" vid="{AFD07445-316D-48DD-8E2A-6E3D756B2E03}"/>
    </a:ext>
  </a:extLst>
</a:theme>
</file>

<file path=ppt/theme/theme3.xml><?xml version="1.0" encoding="utf-8"?>
<a:theme xmlns:a="http://schemas.openxmlformats.org/drawingml/2006/main" name="2_FY 16 LSP Guide Template">
  <a:themeElements>
    <a:clrScheme name="Custom 32">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CE2"/>
      </a:hlink>
      <a:folHlink>
        <a:srgbClr val="0078D7"/>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6 LSP Guide Template_v4.1" id="{BA668F80-B696-4C62-9438-5E6DC0A41498}" vid="{2D70BD12-A6BC-4EF5-8F22-F9DAFE13A908}"/>
    </a:ext>
  </a:extLst>
</a:theme>
</file>

<file path=ppt/theme/theme4.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58C237C69FFF4AB6292F6DE0FB4842" ma:contentTypeVersion="11" ma:contentTypeDescription="Create a new document." ma:contentTypeScope="" ma:versionID="fcc61c4524abe00c218cc3a062f30e18">
  <xsd:schema xmlns:xsd="http://www.w3.org/2001/XMLSchema" xmlns:xs="http://www.w3.org/2001/XMLSchema" xmlns:p="http://schemas.microsoft.com/office/2006/metadata/properties" xmlns:ns1="http://schemas.microsoft.com/sharepoint/v3" xmlns:ns2="230e9df3-be65-4c73-a93b-d1236ebd677e" xmlns:ns3="48700657-532b-44b0-979e-ce1175952f9f" xmlns:ns4="4464b43b-4f5a-417d-9983-a7b6b67d8784" targetNamespace="http://schemas.microsoft.com/office/2006/metadata/properties" ma:root="true" ma:fieldsID="ff8c32e305de076f29ad0bdf8f2619ce" ns1:_="" ns2:_="" ns3:_="" ns4:_="">
    <xsd:import namespace="http://schemas.microsoft.com/sharepoint/v3"/>
    <xsd:import namespace="230e9df3-be65-4c73-a93b-d1236ebd677e"/>
    <xsd:import namespace="48700657-532b-44b0-979e-ce1175952f9f"/>
    <xsd:import namespace="4464b43b-4f5a-417d-9983-a7b6b67d8784"/>
    <xsd:element name="properties">
      <xsd:complexType>
        <xsd:sequence>
          <xsd:element name="documentManagement">
            <xsd:complexType>
              <xsd:all>
                <xsd:element ref="ns2:TaxKeywordTaxHTField" minOccurs="0"/>
                <xsd:element ref="ns2:TaxCatchAll" minOccurs="0"/>
                <xsd:element ref="ns2:TaxCatchAllLabel"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description="" ma:hidden="true" ma:list="{3b9a2846-5722-49f7-8934-01e069e780e5}" ma:internalName="TaxCatchAll" ma:showField="CatchAllData" ma:web="48700657-532b-44b0-979e-ce1175952f9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3b9a2846-5722-49f7-8934-01e069e780e5}" ma:internalName="TaxCatchAllLabel" ma:readOnly="true" ma:showField="CatchAllDataLabel" ma:web="48700657-532b-44b0-979e-ce1175952f9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8700657-532b-44b0-979e-ce1175952f9f"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464b43b-4f5a-417d-9983-a7b6b67d8784"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AutoTags" ma:index="19" nillable="true" ma:displayName="MediaServiceAutoTags" ma:internalName="MediaServiceAutoTags" ma:readOnly="true">
      <xsd:simpleType>
        <xsd:restriction base="dms:Text"/>
      </xsd:simpleType>
    </xsd:element>
    <xsd:element name="MediaServiceLocation" ma:index="20"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04BB10-2256-41FF-8A2E-EFE59E41D76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02789ca-f93f-4d97-943b-048d847251a0"/>
    <ds:schemaRef ds:uri="3703e325-4d55-4e7f-a4c1-c69c5f0f139a"/>
    <ds:schemaRef ds:uri="http://www.w3.org/XML/1998/namespace"/>
    <ds:schemaRef ds:uri="http://purl.org/dc/dcmitype/"/>
  </ds:schemaRefs>
</ds:datastoreItem>
</file>

<file path=customXml/itemProps2.xml><?xml version="1.0" encoding="utf-8"?>
<ds:datastoreItem xmlns:ds="http://schemas.openxmlformats.org/officeDocument/2006/customXml" ds:itemID="{6510D29F-1A1E-4B92-8D48-C6C00F1CA4ED}">
  <ds:schemaRefs>
    <ds:schemaRef ds:uri="http://schemas.microsoft.com/sharepoint/v3/contenttype/forms"/>
  </ds:schemaRefs>
</ds:datastoreItem>
</file>

<file path=customXml/itemProps3.xml><?xml version="1.0" encoding="utf-8"?>
<ds:datastoreItem xmlns:ds="http://schemas.openxmlformats.org/officeDocument/2006/customXml" ds:itemID="{723567C6-FD70-4F38-BE2F-5E27D494B72A}"/>
</file>

<file path=docProps/app.xml><?xml version="1.0" encoding="utf-8"?>
<Properties xmlns="http://schemas.openxmlformats.org/officeDocument/2006/extended-properties" xmlns:vt="http://schemas.openxmlformats.org/officeDocument/2006/docPropsVTypes">
  <TotalTime>2992</TotalTime>
  <Words>2193</Words>
  <Application>Microsoft Office PowerPoint</Application>
  <PresentationFormat>Widescreen</PresentationFormat>
  <Paragraphs>324</Paragraphs>
  <Slides>16</Slides>
  <Notes>15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Calibri</vt:lpstr>
      <vt:lpstr>Consolas</vt:lpstr>
      <vt:lpstr>Segoe UI</vt:lpstr>
      <vt:lpstr>Segoe UI Bold</vt:lpstr>
      <vt:lpstr>Segoe UI Light</vt:lpstr>
      <vt:lpstr>Segoe UI Semibold</vt:lpstr>
      <vt:lpstr>Segoe UI Semilight</vt:lpstr>
      <vt:lpstr>Wingdings</vt:lpstr>
      <vt:lpstr>3_WHITE TEMPLATE</vt:lpstr>
      <vt:lpstr>WHITE TEMPLATE</vt:lpstr>
      <vt:lpstr>2_FY 16 LSP Guide Template</vt:lpstr>
      <vt:lpstr>5-50183_Microsoft_Inspire_Template</vt:lpstr>
      <vt:lpstr>PowerPoint Presentation</vt:lpstr>
      <vt:lpstr>Supercharge your business by co-selling with Microsoft</vt:lpstr>
      <vt:lpstr>Session Objectives  </vt:lpstr>
      <vt:lpstr>Learn how it works Selling with Microsoft and the Co-Sell motion</vt:lpstr>
      <vt:lpstr>Selling with Microsoft</vt:lpstr>
      <vt:lpstr>Defining Co-Sell</vt:lpstr>
      <vt:lpstr>Co-Sell in FY18 brought great success</vt:lpstr>
      <vt:lpstr>Key updates to Co-Sell in FY19  Maintaining consistency from FY18</vt:lpstr>
      <vt:lpstr>Co-Sell partner solutions</vt:lpstr>
      <vt:lpstr>Becoming Co-Sell Ready</vt:lpstr>
      <vt:lpstr>Becoming IP Co-Sell Ready</vt:lpstr>
      <vt:lpstr>Contact the  OCP Co-Sell desk</vt:lpstr>
      <vt:lpstr>Make it real Q&amp;A with Frances Zelazny  Chief Strategy and Marketing Officer, BioCatch </vt:lpstr>
      <vt:lpstr>Make it happen  Six steps to building a successful co-selling relationship with Microsoft</vt:lpstr>
      <vt:lpstr>Six steps to a successful co-selling partnership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Effective Partner Co-Selling</dc:title>
  <cp:lastModifiedBy>Nicole Porter</cp:lastModifiedBy>
  <cp:revision>123</cp:revision>
  <dcterms:modified xsi:type="dcterms:W3CDTF">2018-09-21T18:06:48Z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0x0101002D58C237C69FFF4AB6292F6DE0FB4842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ereynen@microsoft.com</vt:lpwstr>
  </property>
  <property fmtid="{D5CDD505-2E9C-101B-9397-08002B2CF9AE}" pid="6" name="MSIP_Label_f42aa342-8706-4288-bd11-ebb85995028c_SetDate">
    <vt:lpwstr>2017-11-29T19:43:30.6400775Z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Order">
    <vt:r8>5500</vt:r8>
  </property>
  <property fmtid="{D5CDD505-2E9C-101B-9397-08002B2CF9AE}" pid="12" name="xd_Signature">
    <vt:bool>false</vt:bool>
  </property>
  <property fmtid="{D5CDD505-2E9C-101B-9397-08002B2CF9AE}" pid="13" name="xd_ProgID">
    <vt:lpwstr/>
  </property>
  <property fmtid="{D5CDD505-2E9C-101B-9397-08002B2CF9AE}" pid="14" name="ComplianceAssetId">
    <vt:lpwstr/>
  </property>
  <property fmtid="{D5CDD505-2E9C-101B-9397-08002B2CF9AE}" pid="15" name="TemplateUrl">
    <vt:lpwstr/>
  </property>
  <property fmtid="{D5CDD505-2E9C-101B-9397-08002B2CF9AE}" pid="16" name="TaxKeyword">
    <vt:lpwstr/>
  </property>
</Properties>
</file>